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diagrams/data7.xml" ContentType="application/vnd.openxmlformats-officedocument.drawingml.diagramData+xml"/>
  <Default Extension="wdp" ContentType="image/vnd.ms-photo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</p:sldMasterIdLst>
  <p:notesMasterIdLst>
    <p:notesMasterId r:id="rId35"/>
  </p:notesMasterIdLst>
  <p:sldIdLst>
    <p:sldId id="258" r:id="rId10"/>
    <p:sldId id="259" r:id="rId11"/>
    <p:sldId id="264" r:id="rId12"/>
    <p:sldId id="267" r:id="rId13"/>
    <p:sldId id="261" r:id="rId14"/>
    <p:sldId id="268" r:id="rId15"/>
    <p:sldId id="269" r:id="rId16"/>
    <p:sldId id="270" r:id="rId17"/>
    <p:sldId id="296" r:id="rId18"/>
    <p:sldId id="272" r:id="rId19"/>
    <p:sldId id="282" r:id="rId20"/>
    <p:sldId id="279" r:id="rId21"/>
    <p:sldId id="284" r:id="rId22"/>
    <p:sldId id="283" r:id="rId23"/>
    <p:sldId id="285" r:id="rId24"/>
    <p:sldId id="286" r:id="rId25"/>
    <p:sldId id="287" r:id="rId26"/>
    <p:sldId id="297" r:id="rId27"/>
    <p:sldId id="288" r:id="rId28"/>
    <p:sldId id="289" r:id="rId29"/>
    <p:sldId id="290" r:id="rId30"/>
    <p:sldId id="291" r:id="rId31"/>
    <p:sldId id="298" r:id="rId32"/>
    <p:sldId id="300" r:id="rId33"/>
    <p:sldId id="299" r:id="rId34"/>
  </p:sldIdLst>
  <p:sldSz cx="10752138" cy="757872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10" userDrawn="1">
          <p15:clr>
            <a:srgbClr val="A4A3A4"/>
          </p15:clr>
        </p15:guide>
        <p15:guide id="2" pos="338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9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-996" y="-76"/>
      </p:cViewPr>
      <p:guideLst>
        <p:guide orient="horz" pos="2410"/>
        <p:guide pos="33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886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УРОВЕНЬ</a:t>
            </a:r>
            <a:r>
              <a:rPr lang="ru-RU" baseline="0" dirty="0" smtClean="0"/>
              <a:t> СФОРМИРОВАННОСТИ ГОТОВНОСТИ,</a:t>
            </a:r>
          </a:p>
          <a:p>
            <a:pPr>
              <a:defRPr/>
            </a:pPr>
            <a:r>
              <a:rPr lang="ru-RU" baseline="0" dirty="0" smtClean="0"/>
              <a:t> в процентах</a:t>
            </a:r>
          </a:p>
          <a:p>
            <a:pPr>
              <a:defRPr/>
            </a:pPr>
            <a:endParaRPr lang="ru-RU" baseline="0" dirty="0" smtClean="0"/>
          </a:p>
          <a:p>
            <a:pPr>
              <a:defRPr/>
            </a:pPr>
            <a:endParaRPr lang="ru-RU" dirty="0"/>
          </a:p>
        </c:rich>
      </c:tx>
      <c:layout>
        <c:manualLayout>
          <c:xMode val="edge"/>
          <c:yMode val="edge"/>
          <c:x val="0.20920937029413605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2.4895969775544303E-2"/>
          <c:y val="0.21840503113733398"/>
          <c:w val="0.82933928555516945"/>
          <c:h val="0.781594968862662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z="2800" dirty="0"/>
                      <a:t>53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0.18395197411273945"/>
                  <c:y val="-0.20006245671486458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/>
                      <a:t>87</a:t>
                    </a:r>
                  </a:p>
                </c:rich>
              </c:tx>
              <c:showVal val="1"/>
            </c:dLbl>
            <c:showVal val="1"/>
            <c:showLeaderLines val="1"/>
          </c:dLbls>
          <c:cat>
            <c:numRef>
              <c:f>Лист1!$A$2:$A$3</c:f>
              <c:numCache>
                <c:formatCode>mmm/yy</c:formatCode>
                <c:ptCount val="2"/>
                <c:pt idx="0">
                  <c:v>45566</c:v>
                </c:pt>
                <c:pt idx="1">
                  <c:v>45717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53</c:v>
                </c:pt>
                <c:pt idx="1">
                  <c:v>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C9-40DE-8B62-0FDA15D31AB1}"/>
            </c:ext>
          </c:extLst>
        </c:ser>
      </c:pie3DChart>
    </c:plotArea>
    <c:plotVisOnly val="1"/>
    <c:dispBlanksAs val="zero"/>
  </c:chart>
  <c:externalData r:id="rId1"/>
  <c:userShapes r:id="rId2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D42704-420E-42EE-AC9B-33DD1BF79DBE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BF64BC3-2D34-4788-B512-5AE03E332837}">
      <dgm:prSet phldrT="[Текст]"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КУРСЫ </a:t>
          </a:r>
          <a:r>
            <a: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повышения квалификации по обучению детей правилам безопасного поведения на дорогах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E85557-2EF0-4AFD-A56E-A7ED0C58BBC9}" type="parTrans" cxnId="{95BF04C8-9AB6-4D8F-8ABD-130A8BA98292}">
      <dgm:prSet/>
      <dgm:spPr/>
      <dgm:t>
        <a:bodyPr/>
        <a:lstStyle/>
        <a:p>
          <a:endParaRPr lang="ru-RU"/>
        </a:p>
      </dgm:t>
    </dgm:pt>
    <dgm:pt modelId="{35E10C0A-D1E5-40C9-8871-475386DEE302}" type="sibTrans" cxnId="{95BF04C8-9AB6-4D8F-8ABD-130A8BA98292}">
      <dgm:prSet/>
      <dgm:spPr/>
      <dgm:t>
        <a:bodyPr/>
        <a:lstStyle/>
        <a:p>
          <a:endParaRPr lang="ru-RU"/>
        </a:p>
      </dgm:t>
    </dgm:pt>
    <dgm:pt modelId="{26004071-99A9-4410-A00F-4622BC091F8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Государственное бюджетное учреждение «Научный центр безопасности жизнедеятельности» -п</a:t>
          </a: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 дополнительной профессиональной программе.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40923B-513F-428B-A111-719024ABB04B}" type="parTrans" cxnId="{580CC9AA-0FC3-48D2-B95A-512ED7996B00}">
      <dgm:prSet/>
      <dgm:spPr/>
      <dgm:t>
        <a:bodyPr/>
        <a:lstStyle/>
        <a:p>
          <a:endParaRPr lang="ru-RU"/>
        </a:p>
      </dgm:t>
    </dgm:pt>
    <dgm:pt modelId="{D502D7AA-5EDF-40C5-86D7-97FC4F6AA6A4}" type="sibTrans" cxnId="{580CC9AA-0FC3-48D2-B95A-512ED7996B00}">
      <dgm:prSet/>
      <dgm:spPr/>
      <dgm:t>
        <a:bodyPr/>
        <a:lstStyle/>
        <a:p>
          <a:endParaRPr lang="ru-RU"/>
        </a:p>
      </dgm:t>
    </dgm:pt>
    <dgm:pt modelId="{0FE6B345-5488-4D02-92A0-85609B513126}">
      <dgm:prSet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56CDCE-991F-432E-A993-2E41964A451D}" type="parTrans" cxnId="{7D94B717-FD6F-4E4C-A104-955B405A9C9F}">
      <dgm:prSet/>
      <dgm:spPr/>
      <dgm:t>
        <a:bodyPr/>
        <a:lstStyle/>
        <a:p>
          <a:endParaRPr lang="ru-RU"/>
        </a:p>
      </dgm:t>
    </dgm:pt>
    <dgm:pt modelId="{54704882-1916-4E8E-8C5F-586FB40E2CB4}" type="sibTrans" cxnId="{7D94B717-FD6F-4E4C-A104-955B405A9C9F}">
      <dgm:prSet/>
      <dgm:spPr/>
      <dgm:t>
        <a:bodyPr/>
        <a:lstStyle/>
        <a:p>
          <a:endParaRPr lang="ru-RU"/>
        </a:p>
      </dgm:t>
    </dgm:pt>
    <dgm:pt modelId="{6AAAD478-6FC9-434F-A02B-393D18E88C2A}">
      <dgm:prSet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КВАЛИФИКАЦИОННАЯ КАТЕГОРИЯ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850680-BCD6-4812-AD0B-4357C017CC55}" type="parTrans" cxnId="{6721A5F0-DEFE-4C16-A3E9-C64BB7E8230E}">
      <dgm:prSet/>
      <dgm:spPr/>
      <dgm:t>
        <a:bodyPr/>
        <a:lstStyle/>
        <a:p>
          <a:endParaRPr lang="ru-RU"/>
        </a:p>
      </dgm:t>
    </dgm:pt>
    <dgm:pt modelId="{D916EC76-7A67-4610-9707-65143BE55A00}" type="sibTrans" cxnId="{6721A5F0-DEFE-4C16-A3E9-C64BB7E8230E}">
      <dgm:prSet/>
      <dgm:spPr/>
      <dgm:t>
        <a:bodyPr/>
        <a:lstStyle/>
        <a:p>
          <a:endParaRPr lang="ru-RU"/>
        </a:p>
      </dgm:t>
    </dgm:pt>
    <dgm:pt modelId="{EE5B610E-11E4-45E2-A49A-1C4A953F5521}">
      <dgm:prSet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СТАЖ РАБОТЫ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C1DF6D-51E6-4A47-AA85-EF3D2CCF90CA}" type="parTrans" cxnId="{5CBC0D66-BAFD-4953-AFE9-24EC8F1004D2}">
      <dgm:prSet/>
      <dgm:spPr/>
      <dgm:t>
        <a:bodyPr/>
        <a:lstStyle/>
        <a:p>
          <a:endParaRPr lang="ru-RU"/>
        </a:p>
      </dgm:t>
    </dgm:pt>
    <dgm:pt modelId="{28680D0D-A24D-40DD-B130-89314B4735B6}" type="sibTrans" cxnId="{5CBC0D66-BAFD-4953-AFE9-24EC8F1004D2}">
      <dgm:prSet/>
      <dgm:spPr/>
      <dgm:t>
        <a:bodyPr/>
        <a:lstStyle/>
        <a:p>
          <a:endParaRPr lang="ru-RU"/>
        </a:p>
      </dgm:t>
    </dgm:pt>
    <dgm:pt modelId="{A77D2AA0-F528-4D55-AFD6-F7B328C30B90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Государственное образовательное учреждение высшего профессионального образования Татарский государственный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гуманитарно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педагогический университет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A98BE2-059D-4CBC-8CE0-1FB51032F705}" type="parTrans" cxnId="{513D62AE-CE62-49D8-A191-A0EEC3C02152}">
      <dgm:prSet/>
      <dgm:spPr/>
      <dgm:t>
        <a:bodyPr/>
        <a:lstStyle/>
        <a:p>
          <a:endParaRPr lang="ru-RU"/>
        </a:p>
      </dgm:t>
    </dgm:pt>
    <dgm:pt modelId="{9F8D4E5F-D057-4A74-A414-062AB79919BA}" type="sibTrans" cxnId="{513D62AE-CE62-49D8-A191-A0EEC3C02152}">
      <dgm:prSet/>
      <dgm:spPr/>
      <dgm:t>
        <a:bodyPr/>
        <a:lstStyle/>
        <a:p>
          <a:endParaRPr lang="ru-RU"/>
        </a:p>
      </dgm:t>
    </dgm:pt>
    <dgm:pt modelId="{D6FC2458-EC66-4DD5-A3A9-E86E920F3A81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Педагогический: 18 лет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57D5D-087C-4DB2-9B2B-52B3156DC94B}" type="parTrans" cxnId="{8A5EE8DB-A670-4734-B180-53A94FCF30E5}">
      <dgm:prSet/>
      <dgm:spPr/>
      <dgm:t>
        <a:bodyPr/>
        <a:lstStyle/>
        <a:p>
          <a:endParaRPr lang="ru-RU"/>
        </a:p>
      </dgm:t>
    </dgm:pt>
    <dgm:pt modelId="{7F74C3F7-17B5-4F9D-9ACC-D86D4F494F4C}" type="sibTrans" cxnId="{8A5EE8DB-A670-4734-B180-53A94FCF30E5}">
      <dgm:prSet/>
      <dgm:spPr/>
      <dgm:t>
        <a:bodyPr/>
        <a:lstStyle/>
        <a:p>
          <a:endParaRPr lang="ru-RU"/>
        </a:p>
      </dgm:t>
    </dgm:pt>
    <dgm:pt modelId="{631AAA00-63BC-4A62-AE02-765A6CAF820A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данной должности: 18 лет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0682AF-BF74-45A7-BFFC-13339C78D0B5}" type="parTrans" cxnId="{99A0CB9B-0328-4E2B-AE78-B9525EFED859}">
      <dgm:prSet/>
      <dgm:spPr/>
      <dgm:t>
        <a:bodyPr/>
        <a:lstStyle/>
        <a:p>
          <a:endParaRPr lang="ru-RU"/>
        </a:p>
      </dgm:t>
    </dgm:pt>
    <dgm:pt modelId="{5BF369B4-2228-44F6-9046-E45130F4F04D}" type="sibTrans" cxnId="{99A0CB9B-0328-4E2B-AE78-B9525EFED859}">
      <dgm:prSet/>
      <dgm:spPr/>
      <dgm:t>
        <a:bodyPr/>
        <a:lstStyle/>
        <a:p>
          <a:endParaRPr lang="ru-RU"/>
        </a:p>
      </dgm:t>
    </dgm:pt>
    <dgm:pt modelId="{FC1396E7-C231-4364-90AD-35231626FD6F}">
      <dgm:prSet custT="1"/>
      <dgm:spPr/>
      <dgm:t>
        <a:bodyPr/>
        <a:lstStyle/>
        <a:p>
          <a:r>
            <a:rPr lang="ru-RU" sz="1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Высшая квалификационная категория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7DADF-BC04-4352-ADDC-132249B40372}" type="parTrans" cxnId="{F7F37027-D86E-4C36-9F84-23950F0C8F6D}">
      <dgm:prSet/>
      <dgm:spPr/>
      <dgm:t>
        <a:bodyPr/>
        <a:lstStyle/>
        <a:p>
          <a:endParaRPr lang="ru-RU"/>
        </a:p>
      </dgm:t>
    </dgm:pt>
    <dgm:pt modelId="{A663AC66-671F-44F5-A529-9698F16E810D}" type="sibTrans" cxnId="{F7F37027-D86E-4C36-9F84-23950F0C8F6D}">
      <dgm:prSet/>
      <dgm:spPr/>
      <dgm:t>
        <a:bodyPr/>
        <a:lstStyle/>
        <a:p>
          <a:endParaRPr lang="ru-RU"/>
        </a:p>
      </dgm:t>
    </dgm:pt>
    <dgm:pt modelId="{7E7F3900-2941-4593-860B-778BB157BAA5}">
      <dgm:prSet custT="1"/>
      <dgm:spPr/>
      <dgm:t>
        <a:bodyPr/>
        <a:lstStyle/>
        <a:p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B92B6-FEF4-4F78-9CE2-9806BCF6462B}" type="parTrans" cxnId="{0ECB3D5C-76EC-4D49-9A6C-8855F2EB2505}">
      <dgm:prSet/>
      <dgm:spPr/>
      <dgm:t>
        <a:bodyPr/>
        <a:lstStyle/>
        <a:p>
          <a:endParaRPr lang="ru-RU"/>
        </a:p>
      </dgm:t>
    </dgm:pt>
    <dgm:pt modelId="{ED733331-3696-418A-AF69-1AF630C7D4CB}" type="sibTrans" cxnId="{0ECB3D5C-76EC-4D49-9A6C-8855F2EB2505}">
      <dgm:prSet/>
      <dgm:spPr/>
      <dgm:t>
        <a:bodyPr/>
        <a:lstStyle/>
        <a:p>
          <a:endParaRPr lang="ru-RU"/>
        </a:p>
      </dgm:t>
    </dgm:pt>
    <dgm:pt modelId="{77422FFB-0AB2-45D1-B3BC-B689B808807A}">
      <dgm:prSet phldrT="[Текст]" custT="1"/>
      <dgm:spPr/>
      <dgm:t>
        <a:bodyPr/>
        <a:lstStyle/>
        <a:p>
          <a:endParaRPr lang="ru-RU" sz="1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5DBCAB-1D81-425C-8CCE-10B169C7F2DC}" type="parTrans" cxnId="{663E0012-07F3-4FF2-83E9-AB9B2E78F5FB}">
      <dgm:prSet/>
      <dgm:spPr/>
      <dgm:t>
        <a:bodyPr/>
        <a:lstStyle/>
        <a:p>
          <a:endParaRPr lang="ru-RU"/>
        </a:p>
      </dgm:t>
    </dgm:pt>
    <dgm:pt modelId="{DC73B088-99D7-4672-AF2E-A9F8BAC9A201}" type="sibTrans" cxnId="{663E0012-07F3-4FF2-83E9-AB9B2E78F5FB}">
      <dgm:prSet/>
      <dgm:spPr/>
      <dgm:t>
        <a:bodyPr/>
        <a:lstStyle/>
        <a:p>
          <a:endParaRPr lang="ru-RU"/>
        </a:p>
      </dgm:t>
    </dgm:pt>
    <dgm:pt modelId="{D994989C-66F8-41E3-AF84-33E2F265F98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Современные образовательные технологии обучения детей дошкольного возраста правила безопасного  поведения на дороге.               23.03.2023г.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E39429-2055-4288-8B29-08DA9E9252A3}" type="parTrans" cxnId="{372C0CF6-EA47-45E0-9335-F080C87B03E6}">
      <dgm:prSet/>
      <dgm:spPr/>
      <dgm:t>
        <a:bodyPr/>
        <a:lstStyle/>
        <a:p>
          <a:endParaRPr lang="ru-RU"/>
        </a:p>
      </dgm:t>
    </dgm:pt>
    <dgm:pt modelId="{A30185F4-04BC-45D9-8F36-6E1E37E4E899}" type="sibTrans" cxnId="{372C0CF6-EA47-45E0-9335-F080C87B03E6}">
      <dgm:prSet/>
      <dgm:spPr/>
      <dgm:t>
        <a:bodyPr/>
        <a:lstStyle/>
        <a:p>
          <a:endParaRPr lang="ru-RU"/>
        </a:p>
      </dgm:t>
    </dgm:pt>
    <dgm:pt modelId="{B89263F5-AB59-4B80-A265-BB58AA96AEEF}" type="pres">
      <dgm:prSet presAssocID="{B1D42704-420E-42EE-AC9B-33DD1BF79DB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4E76AB5-8C50-4BCB-8D87-D07927DBD8D7}" type="pres">
      <dgm:prSet presAssocID="{0FE6B345-5488-4D02-92A0-85609B513126}" presName="linNode" presStyleCnt="0"/>
      <dgm:spPr/>
      <dgm:t>
        <a:bodyPr/>
        <a:lstStyle/>
        <a:p>
          <a:endParaRPr lang="ru-RU"/>
        </a:p>
      </dgm:t>
    </dgm:pt>
    <dgm:pt modelId="{104E45EF-70AC-44AE-BEE0-18835AFFD914}" type="pres">
      <dgm:prSet presAssocID="{0FE6B345-5488-4D02-92A0-85609B513126}" presName="parentShp" presStyleLbl="node1" presStyleIdx="0" presStyleCnt="4" custScaleX="90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F61B8-D73F-4DE0-981F-AA7929E3EF9C}" type="pres">
      <dgm:prSet presAssocID="{0FE6B345-5488-4D02-92A0-85609B513126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4E2CC-B179-4A04-A813-73151D9CB8B9}" type="pres">
      <dgm:prSet presAssocID="{54704882-1916-4E8E-8C5F-586FB40E2CB4}" presName="spacing" presStyleCnt="0"/>
      <dgm:spPr/>
      <dgm:t>
        <a:bodyPr/>
        <a:lstStyle/>
        <a:p>
          <a:endParaRPr lang="ru-RU"/>
        </a:p>
      </dgm:t>
    </dgm:pt>
    <dgm:pt modelId="{7ED98823-220F-49EA-BEFE-062C2EF4F7A7}" type="pres">
      <dgm:prSet presAssocID="{6AAAD478-6FC9-434F-A02B-393D18E88C2A}" presName="linNode" presStyleCnt="0"/>
      <dgm:spPr/>
      <dgm:t>
        <a:bodyPr/>
        <a:lstStyle/>
        <a:p>
          <a:endParaRPr lang="ru-RU"/>
        </a:p>
      </dgm:t>
    </dgm:pt>
    <dgm:pt modelId="{8B1DF9EE-BB4D-4080-B314-143677414236}" type="pres">
      <dgm:prSet presAssocID="{6AAAD478-6FC9-434F-A02B-393D18E88C2A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8D101-F905-4A21-A94A-A79CE9BA377B}" type="pres">
      <dgm:prSet presAssocID="{6AAAD478-6FC9-434F-A02B-393D18E88C2A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C323F-6134-47C2-9E2C-EE5EE92E0CA8}" type="pres">
      <dgm:prSet presAssocID="{D916EC76-7A67-4610-9707-65143BE55A00}" presName="spacing" presStyleCnt="0"/>
      <dgm:spPr/>
      <dgm:t>
        <a:bodyPr/>
        <a:lstStyle/>
        <a:p>
          <a:endParaRPr lang="ru-RU"/>
        </a:p>
      </dgm:t>
    </dgm:pt>
    <dgm:pt modelId="{99A4915B-6B94-43ED-9099-D46AEBA19414}" type="pres">
      <dgm:prSet presAssocID="{EE5B610E-11E4-45E2-A49A-1C4A953F5521}" presName="linNode" presStyleCnt="0"/>
      <dgm:spPr/>
      <dgm:t>
        <a:bodyPr/>
        <a:lstStyle/>
        <a:p>
          <a:endParaRPr lang="ru-RU"/>
        </a:p>
      </dgm:t>
    </dgm:pt>
    <dgm:pt modelId="{9F150440-2FCA-4E1F-9425-48DFFD599871}" type="pres">
      <dgm:prSet presAssocID="{EE5B610E-11E4-45E2-A49A-1C4A953F5521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F7A47-9C4A-4304-B92A-4E1B21E0C0C2}" type="pres">
      <dgm:prSet presAssocID="{EE5B610E-11E4-45E2-A49A-1C4A953F5521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612B9-4D1A-4A62-AD41-B82D085F52A7}" type="pres">
      <dgm:prSet presAssocID="{28680D0D-A24D-40DD-B130-89314B4735B6}" presName="spacing" presStyleCnt="0"/>
      <dgm:spPr/>
      <dgm:t>
        <a:bodyPr/>
        <a:lstStyle/>
        <a:p>
          <a:endParaRPr lang="ru-RU"/>
        </a:p>
      </dgm:t>
    </dgm:pt>
    <dgm:pt modelId="{1DDBD012-09FA-4391-A962-C9FCF253BA79}" type="pres">
      <dgm:prSet presAssocID="{8BF64BC3-2D34-4788-B512-5AE03E332837}" presName="linNode" presStyleCnt="0"/>
      <dgm:spPr/>
      <dgm:t>
        <a:bodyPr/>
        <a:lstStyle/>
        <a:p>
          <a:endParaRPr lang="ru-RU"/>
        </a:p>
      </dgm:t>
    </dgm:pt>
    <dgm:pt modelId="{869F493E-ADA5-404C-89CF-2778780210CA}" type="pres">
      <dgm:prSet presAssocID="{8BF64BC3-2D34-4788-B512-5AE03E332837}" presName="parentShp" presStyleLbl="node1" presStyleIdx="3" presStyleCnt="4" custScaleX="90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458F4-E179-4282-AE45-6B524849F6E2}" type="pres">
      <dgm:prSet presAssocID="{8BF64BC3-2D34-4788-B512-5AE03E332837}" presName="childShp" presStyleLbl="bgAccFollowNode1" presStyleIdx="3" presStyleCnt="4" custLinFactNeighborX="2581" custLinFactNeighborY="-19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5EE8DB-A670-4734-B180-53A94FCF30E5}" srcId="{EE5B610E-11E4-45E2-A49A-1C4A953F5521}" destId="{D6FC2458-EC66-4DD5-A3A9-E86E920F3A81}" srcOrd="0" destOrd="0" parTransId="{FA257D5D-087C-4DB2-9B2B-52B3156DC94B}" sibTransId="{7F74C3F7-17B5-4F9D-9ACC-D86D4F494F4C}"/>
    <dgm:cxn modelId="{BC128EAB-CBCF-4824-A5E0-85EF10F4804B}" type="presOf" srcId="{8BF64BC3-2D34-4788-B512-5AE03E332837}" destId="{869F493E-ADA5-404C-89CF-2778780210CA}" srcOrd="0" destOrd="0" presId="urn:microsoft.com/office/officeart/2005/8/layout/vList6"/>
    <dgm:cxn modelId="{9835FF0C-9CE0-4D9A-9FBC-9821625DC49A}" type="presOf" srcId="{A77D2AA0-F528-4D55-AFD6-F7B328C30B90}" destId="{DB0F61B8-D73F-4DE0-981F-AA7929E3EF9C}" srcOrd="0" destOrd="0" presId="urn:microsoft.com/office/officeart/2005/8/layout/vList6"/>
    <dgm:cxn modelId="{2300ADD7-7F09-4A89-BA56-FF09501E41AA}" type="presOf" srcId="{631AAA00-63BC-4A62-AE02-765A6CAF820A}" destId="{84AF7A47-9C4A-4304-B92A-4E1B21E0C0C2}" srcOrd="0" destOrd="1" presId="urn:microsoft.com/office/officeart/2005/8/layout/vList6"/>
    <dgm:cxn modelId="{5CBC0D66-BAFD-4953-AFE9-24EC8F1004D2}" srcId="{B1D42704-420E-42EE-AC9B-33DD1BF79DBE}" destId="{EE5B610E-11E4-45E2-A49A-1C4A953F5521}" srcOrd="2" destOrd="0" parTransId="{E2C1DF6D-51E6-4A47-AA85-EF3D2CCF90CA}" sibTransId="{28680D0D-A24D-40DD-B130-89314B4735B6}"/>
    <dgm:cxn modelId="{3C4B0780-3F57-42BE-850A-4701C60E799C}" type="presOf" srcId="{77422FFB-0AB2-45D1-B3BC-B689B808807A}" destId="{C84458F4-E179-4282-AE45-6B524849F6E2}" srcOrd="0" destOrd="2" presId="urn:microsoft.com/office/officeart/2005/8/layout/vList6"/>
    <dgm:cxn modelId="{7BDC8507-2D4F-469A-8D80-A232F7361222}" type="presOf" srcId="{B1D42704-420E-42EE-AC9B-33DD1BF79DBE}" destId="{B89263F5-AB59-4B80-A265-BB58AA96AEEF}" srcOrd="0" destOrd="0" presId="urn:microsoft.com/office/officeart/2005/8/layout/vList6"/>
    <dgm:cxn modelId="{99A0CB9B-0328-4E2B-AE78-B9525EFED859}" srcId="{EE5B610E-11E4-45E2-A49A-1C4A953F5521}" destId="{631AAA00-63BC-4A62-AE02-765A6CAF820A}" srcOrd="1" destOrd="0" parTransId="{DA0682AF-BF74-45A7-BFFC-13339C78D0B5}" sibTransId="{5BF369B4-2228-44F6-9046-E45130F4F04D}"/>
    <dgm:cxn modelId="{F7F37027-D86E-4C36-9F84-23950F0C8F6D}" srcId="{6AAAD478-6FC9-434F-A02B-393D18E88C2A}" destId="{FC1396E7-C231-4364-90AD-35231626FD6F}" srcOrd="1" destOrd="0" parTransId="{2657DADF-BC04-4352-ADDC-132249B40372}" sibTransId="{A663AC66-671F-44F5-A529-9698F16E810D}"/>
    <dgm:cxn modelId="{BCC234D3-8BA3-403B-8AFA-7E7B2F04819C}" type="presOf" srcId="{EE5B610E-11E4-45E2-A49A-1C4A953F5521}" destId="{9F150440-2FCA-4E1F-9425-48DFFD599871}" srcOrd="0" destOrd="0" presId="urn:microsoft.com/office/officeart/2005/8/layout/vList6"/>
    <dgm:cxn modelId="{663E0012-07F3-4FF2-83E9-AB9B2E78F5FB}" srcId="{8BF64BC3-2D34-4788-B512-5AE03E332837}" destId="{77422FFB-0AB2-45D1-B3BC-B689B808807A}" srcOrd="2" destOrd="0" parTransId="{DE5DBCAB-1D81-425C-8CCE-10B169C7F2DC}" sibTransId="{DC73B088-99D7-4672-AF2E-A9F8BAC9A201}"/>
    <dgm:cxn modelId="{513D62AE-CE62-49D8-A191-A0EEC3C02152}" srcId="{0FE6B345-5488-4D02-92A0-85609B513126}" destId="{A77D2AA0-F528-4D55-AFD6-F7B328C30B90}" srcOrd="0" destOrd="0" parTransId="{CDA98BE2-059D-4CBC-8CE0-1FB51032F705}" sibTransId="{9F8D4E5F-D057-4A74-A414-062AB79919BA}"/>
    <dgm:cxn modelId="{372C0CF6-EA47-45E0-9335-F080C87B03E6}" srcId="{8BF64BC3-2D34-4788-B512-5AE03E332837}" destId="{D994989C-66F8-41E3-AF84-33E2F265F985}" srcOrd="1" destOrd="0" parTransId="{88E39429-2055-4288-8B29-08DA9E9252A3}" sibTransId="{A30185F4-04BC-45D9-8F36-6E1E37E4E899}"/>
    <dgm:cxn modelId="{0ECB3D5C-76EC-4D49-9A6C-8855F2EB2505}" srcId="{6AAAD478-6FC9-434F-A02B-393D18E88C2A}" destId="{7E7F3900-2941-4593-860B-778BB157BAA5}" srcOrd="0" destOrd="0" parTransId="{564B92B6-FEF4-4F78-9CE2-9806BCF6462B}" sibTransId="{ED733331-3696-418A-AF69-1AF630C7D4CB}"/>
    <dgm:cxn modelId="{6B7BD552-2DD3-4BC8-8C7F-030C35BF0865}" type="presOf" srcId="{D6FC2458-EC66-4DD5-A3A9-E86E920F3A81}" destId="{84AF7A47-9C4A-4304-B92A-4E1B21E0C0C2}" srcOrd="0" destOrd="0" presId="urn:microsoft.com/office/officeart/2005/8/layout/vList6"/>
    <dgm:cxn modelId="{244A63CF-C70A-41A4-8CA7-B3A8D060FEDA}" type="presOf" srcId="{0FE6B345-5488-4D02-92A0-85609B513126}" destId="{104E45EF-70AC-44AE-BEE0-18835AFFD914}" srcOrd="0" destOrd="0" presId="urn:microsoft.com/office/officeart/2005/8/layout/vList6"/>
    <dgm:cxn modelId="{F501256E-1328-4D40-B71B-D82CFFF6B6D5}" type="presOf" srcId="{FC1396E7-C231-4364-90AD-35231626FD6F}" destId="{C8D8D101-F905-4A21-A94A-A79CE9BA377B}" srcOrd="0" destOrd="1" presId="urn:microsoft.com/office/officeart/2005/8/layout/vList6"/>
    <dgm:cxn modelId="{580CC9AA-0FC3-48D2-B95A-512ED7996B00}" srcId="{8BF64BC3-2D34-4788-B512-5AE03E332837}" destId="{26004071-99A9-4410-A00F-4622BC091F85}" srcOrd="0" destOrd="0" parTransId="{DE40923B-513F-428B-A111-719024ABB04B}" sibTransId="{D502D7AA-5EDF-40C5-86D7-97FC4F6AA6A4}"/>
    <dgm:cxn modelId="{6721A5F0-DEFE-4C16-A3E9-C64BB7E8230E}" srcId="{B1D42704-420E-42EE-AC9B-33DD1BF79DBE}" destId="{6AAAD478-6FC9-434F-A02B-393D18E88C2A}" srcOrd="1" destOrd="0" parTransId="{A3850680-BCD6-4812-AD0B-4357C017CC55}" sibTransId="{D916EC76-7A67-4610-9707-65143BE55A00}"/>
    <dgm:cxn modelId="{4967E6A5-0718-4DA1-8150-8D4B9C3C6EAA}" type="presOf" srcId="{26004071-99A9-4410-A00F-4622BC091F85}" destId="{C84458F4-E179-4282-AE45-6B524849F6E2}" srcOrd="0" destOrd="0" presId="urn:microsoft.com/office/officeart/2005/8/layout/vList6"/>
    <dgm:cxn modelId="{F2DC42C1-C4B6-41DB-8B79-79FB6D529C2D}" type="presOf" srcId="{D994989C-66F8-41E3-AF84-33E2F265F985}" destId="{C84458F4-E179-4282-AE45-6B524849F6E2}" srcOrd="0" destOrd="1" presId="urn:microsoft.com/office/officeart/2005/8/layout/vList6"/>
    <dgm:cxn modelId="{64CA99C6-E545-450F-BD76-2BCEDA9DB046}" type="presOf" srcId="{7E7F3900-2941-4593-860B-778BB157BAA5}" destId="{C8D8D101-F905-4A21-A94A-A79CE9BA377B}" srcOrd="0" destOrd="0" presId="urn:microsoft.com/office/officeart/2005/8/layout/vList6"/>
    <dgm:cxn modelId="{95BF04C8-9AB6-4D8F-8ABD-130A8BA98292}" srcId="{B1D42704-420E-42EE-AC9B-33DD1BF79DBE}" destId="{8BF64BC3-2D34-4788-B512-5AE03E332837}" srcOrd="3" destOrd="0" parTransId="{9DE85557-2EF0-4AFD-A56E-A7ED0C58BBC9}" sibTransId="{35E10C0A-D1E5-40C9-8871-475386DEE302}"/>
    <dgm:cxn modelId="{7D94B717-FD6F-4E4C-A104-955B405A9C9F}" srcId="{B1D42704-420E-42EE-AC9B-33DD1BF79DBE}" destId="{0FE6B345-5488-4D02-92A0-85609B513126}" srcOrd="0" destOrd="0" parTransId="{1456CDCE-991F-432E-A993-2E41964A451D}" sibTransId="{54704882-1916-4E8E-8C5F-586FB40E2CB4}"/>
    <dgm:cxn modelId="{949FC7F1-DA22-4DA4-AE67-66B1122DFEE1}" type="presOf" srcId="{6AAAD478-6FC9-434F-A02B-393D18E88C2A}" destId="{8B1DF9EE-BB4D-4080-B314-143677414236}" srcOrd="0" destOrd="0" presId="urn:microsoft.com/office/officeart/2005/8/layout/vList6"/>
    <dgm:cxn modelId="{77763CA4-9CEF-4913-99AA-F38477A3DA2E}" type="presParOf" srcId="{B89263F5-AB59-4B80-A265-BB58AA96AEEF}" destId="{24E76AB5-8C50-4BCB-8D87-D07927DBD8D7}" srcOrd="0" destOrd="0" presId="urn:microsoft.com/office/officeart/2005/8/layout/vList6"/>
    <dgm:cxn modelId="{E8509271-FB57-4379-9D67-857489017EA1}" type="presParOf" srcId="{24E76AB5-8C50-4BCB-8D87-D07927DBD8D7}" destId="{104E45EF-70AC-44AE-BEE0-18835AFFD914}" srcOrd="0" destOrd="0" presId="urn:microsoft.com/office/officeart/2005/8/layout/vList6"/>
    <dgm:cxn modelId="{8A4CD6FD-9B2E-4116-8B96-E485921930E6}" type="presParOf" srcId="{24E76AB5-8C50-4BCB-8D87-D07927DBD8D7}" destId="{DB0F61B8-D73F-4DE0-981F-AA7929E3EF9C}" srcOrd="1" destOrd="0" presId="urn:microsoft.com/office/officeart/2005/8/layout/vList6"/>
    <dgm:cxn modelId="{9CF1011B-72AC-437E-B747-2C580F7E6B7A}" type="presParOf" srcId="{B89263F5-AB59-4B80-A265-BB58AA96AEEF}" destId="{4CA4E2CC-B179-4A04-A813-73151D9CB8B9}" srcOrd="1" destOrd="0" presId="urn:microsoft.com/office/officeart/2005/8/layout/vList6"/>
    <dgm:cxn modelId="{69BD22EA-8479-4154-89E0-B6DF6CCFB712}" type="presParOf" srcId="{B89263F5-AB59-4B80-A265-BB58AA96AEEF}" destId="{7ED98823-220F-49EA-BEFE-062C2EF4F7A7}" srcOrd="2" destOrd="0" presId="urn:microsoft.com/office/officeart/2005/8/layout/vList6"/>
    <dgm:cxn modelId="{085560CB-D994-42FA-BDD1-251FBF6A390F}" type="presParOf" srcId="{7ED98823-220F-49EA-BEFE-062C2EF4F7A7}" destId="{8B1DF9EE-BB4D-4080-B314-143677414236}" srcOrd="0" destOrd="0" presId="urn:microsoft.com/office/officeart/2005/8/layout/vList6"/>
    <dgm:cxn modelId="{67E6CFB2-EEBA-4E8A-96B3-118998644577}" type="presParOf" srcId="{7ED98823-220F-49EA-BEFE-062C2EF4F7A7}" destId="{C8D8D101-F905-4A21-A94A-A79CE9BA377B}" srcOrd="1" destOrd="0" presId="urn:microsoft.com/office/officeart/2005/8/layout/vList6"/>
    <dgm:cxn modelId="{4BA8C59E-6509-464C-9C37-55A46102A459}" type="presParOf" srcId="{B89263F5-AB59-4B80-A265-BB58AA96AEEF}" destId="{8D3C323F-6134-47C2-9E2C-EE5EE92E0CA8}" srcOrd="3" destOrd="0" presId="urn:microsoft.com/office/officeart/2005/8/layout/vList6"/>
    <dgm:cxn modelId="{6E954239-213C-4B26-8F96-093204D3517F}" type="presParOf" srcId="{B89263F5-AB59-4B80-A265-BB58AA96AEEF}" destId="{99A4915B-6B94-43ED-9099-D46AEBA19414}" srcOrd="4" destOrd="0" presId="urn:microsoft.com/office/officeart/2005/8/layout/vList6"/>
    <dgm:cxn modelId="{82920474-1ED4-4EC3-B688-118F9421D7C2}" type="presParOf" srcId="{99A4915B-6B94-43ED-9099-D46AEBA19414}" destId="{9F150440-2FCA-4E1F-9425-48DFFD599871}" srcOrd="0" destOrd="0" presId="urn:microsoft.com/office/officeart/2005/8/layout/vList6"/>
    <dgm:cxn modelId="{E328CB91-9EC5-47FD-9881-73B58FB4816C}" type="presParOf" srcId="{99A4915B-6B94-43ED-9099-D46AEBA19414}" destId="{84AF7A47-9C4A-4304-B92A-4E1B21E0C0C2}" srcOrd="1" destOrd="0" presId="urn:microsoft.com/office/officeart/2005/8/layout/vList6"/>
    <dgm:cxn modelId="{32209A3E-BEB5-4761-8674-5940C7E94383}" type="presParOf" srcId="{B89263F5-AB59-4B80-A265-BB58AA96AEEF}" destId="{F6F612B9-4D1A-4A62-AD41-B82D085F52A7}" srcOrd="5" destOrd="0" presId="urn:microsoft.com/office/officeart/2005/8/layout/vList6"/>
    <dgm:cxn modelId="{972FD99B-1BC2-4CEE-87B7-CBD85F33A64F}" type="presParOf" srcId="{B89263F5-AB59-4B80-A265-BB58AA96AEEF}" destId="{1DDBD012-09FA-4391-A962-C9FCF253BA79}" srcOrd="6" destOrd="0" presId="urn:microsoft.com/office/officeart/2005/8/layout/vList6"/>
    <dgm:cxn modelId="{59F27AB6-4340-49B8-A594-23D689DA3360}" type="presParOf" srcId="{1DDBD012-09FA-4391-A962-C9FCF253BA79}" destId="{869F493E-ADA5-404C-89CF-2778780210CA}" srcOrd="0" destOrd="0" presId="urn:microsoft.com/office/officeart/2005/8/layout/vList6"/>
    <dgm:cxn modelId="{39F72910-3F9D-4CD9-A67A-A4F9C72423E3}" type="presParOf" srcId="{1DDBD012-09FA-4391-A962-C9FCF253BA79}" destId="{C84458F4-E179-4282-AE45-6B524849F6E2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  <a:ext uri="{C62137D5-CB1D-491B-B009-E17868A290BF}">
      <dgm14:recolorImg xmlns=""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127470" y="808443"/>
          <a:ext cx="1080684" cy="721817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 </a:t>
          </a:r>
        </a:p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248473" y="0"/>
          <a:ext cx="6075511" cy="2338704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pPr algn="ctr"/>
          <a:r>
            <a:rPr lang="ru-RU" sz="14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"АЗБУКА БЕЗОПАСНОСТИ"</a:t>
          </a:r>
        </a:p>
        <a:p>
          <a:pPr algn="ctr"/>
          <a:r>
            <a:rPr lang="ru-RU" sz="1400" b="1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информационная: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*изучение передового педагогического опыта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*создание уголка ПДД</a:t>
          </a:r>
        </a:p>
        <a:p>
          <a:pPr algn="l"/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*</a:t>
          </a:r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разработка дидактических игр: "</a:t>
          </a:r>
          <a:r>
            <a:rPr lang="tt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Угадай знак", 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r>
            <a:rPr lang="tt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"Дорожные знаки", "Виды транспортных средств";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 *создание макетов:"</a:t>
          </a:r>
          <a:r>
            <a:rPr lang="tt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Наш микрорайон", "По улицам нашего города" "Путешествие к светофору"  "Безопасный маршрут от дома до детского сада"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7369524" y="345440"/>
          <a:ext cx="1950039" cy="157083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6638" y="0"/>
          <a:ext cx="9268538" cy="2338704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26433" custScaleY="77160" custLinFactNeighborX="75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148604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47697" custScaleY="167917" custLinFactNeighborX="-72316" custLinFactNeighborY="-4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1B5900-401E-41B0-9097-458BA3D65866}" type="presOf" srcId="{7EA09723-567C-4F80-824D-4B3BA65A5E09}" destId="{B69A2C4C-FD29-4847-A7F9-2FBA62CAC996}" srcOrd="0" destOrd="0" presId="urn:microsoft.com/office/officeart/2005/8/layout/hProcess9"/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0FEBCE85-1AE2-4750-B5DA-15D253B2D93F}" type="presOf" srcId="{6EA156F1-EC07-49D5-A77C-C3C66A251E2B}" destId="{BA07D961-326B-44AC-BA2E-43EE26762B85}" srcOrd="0" destOrd="0" presId="urn:microsoft.com/office/officeart/2005/8/layout/hProcess9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1A36CD60-71A8-4BE9-966A-0C8ABB956927}" type="presOf" srcId="{FAAAD970-EDE5-4BE4-AC14-C53EF5EE22B3}" destId="{245791D2-1ED9-4B1A-8300-4CA712F74D29}" srcOrd="0" destOrd="0" presId="urn:microsoft.com/office/officeart/2005/8/layout/hProcess9"/>
    <dgm:cxn modelId="{B4A19DF9-0BC8-49BA-A35D-8BDE78ED92A9}" type="presOf" srcId="{61CC9600-A787-482D-B3C8-1E60EE72457F}" destId="{F679E0F4-D811-4A10-9EE2-33B54F5C60F9}" srcOrd="0" destOrd="0" presId="urn:microsoft.com/office/officeart/2005/8/layout/hProcess9"/>
    <dgm:cxn modelId="{CFD24752-E08F-460D-A47E-970FE115E409}" type="presParOf" srcId="{245791D2-1ED9-4B1A-8300-4CA712F74D29}" destId="{10979C22-92D6-428D-81BE-9467E68C521C}" srcOrd="0" destOrd="0" presId="urn:microsoft.com/office/officeart/2005/8/layout/hProcess9"/>
    <dgm:cxn modelId="{CE46BAA0-4B7A-4810-968D-DA595D2C39DF}" type="presParOf" srcId="{245791D2-1ED9-4B1A-8300-4CA712F74D29}" destId="{71128006-894B-4844-BEDD-BCF23F50356C}" srcOrd="1" destOrd="0" presId="urn:microsoft.com/office/officeart/2005/8/layout/hProcess9"/>
    <dgm:cxn modelId="{5F40C2B1-A437-45F6-B004-02E2E361E5E5}" type="presParOf" srcId="{71128006-894B-4844-BEDD-BCF23F50356C}" destId="{B69A2C4C-FD29-4847-A7F9-2FBA62CAC996}" srcOrd="0" destOrd="0" presId="urn:microsoft.com/office/officeart/2005/8/layout/hProcess9"/>
    <dgm:cxn modelId="{EC0C9391-A911-4733-AE0A-BF792D46BDD4}" type="presParOf" srcId="{71128006-894B-4844-BEDD-BCF23F50356C}" destId="{72A4306C-7919-468E-9CBE-0B465495F8BB}" srcOrd="1" destOrd="0" presId="urn:microsoft.com/office/officeart/2005/8/layout/hProcess9"/>
    <dgm:cxn modelId="{CCB76F69-BE3F-4331-B1B5-3CFC72113326}" type="presParOf" srcId="{71128006-894B-4844-BEDD-BCF23F50356C}" destId="{F679E0F4-D811-4A10-9EE2-33B54F5C60F9}" srcOrd="2" destOrd="0" presId="urn:microsoft.com/office/officeart/2005/8/layout/hProcess9"/>
    <dgm:cxn modelId="{2AD5AD63-A8AE-478D-A5E5-DD40D7A91241}" type="presParOf" srcId="{71128006-894B-4844-BEDD-BCF23F50356C}" destId="{F75E535C-861D-4BCF-A709-DB3531A4335C}" srcOrd="3" destOrd="0" presId="urn:microsoft.com/office/officeart/2005/8/layout/hProcess9"/>
    <dgm:cxn modelId="{B4A8C366-7E28-4D5C-AE94-80F560BA67E7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84787" y="666242"/>
          <a:ext cx="1073564" cy="72681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2 </a:t>
          </a:r>
        </a:p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264856" y="4"/>
          <a:ext cx="6175204" cy="1752163"/>
        </a:xfrm>
        <a:prstGeom prst="round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pPr algn="ctr"/>
          <a:r>
            <a:rPr lang="ru-RU" sz="14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"СТРАНА СВЕТОФОРИЯ"</a:t>
          </a:r>
        </a:p>
        <a:p>
          <a:pPr algn="ctr"/>
          <a:r>
            <a:rPr lang="ru-RU" sz="1400" b="1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образовательная и воспитательная:</a:t>
          </a:r>
        </a:p>
        <a:p>
          <a:pPr algn="l"/>
          <a:r>
            <a:rPr lang="ru-RU" sz="1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*</a:t>
          </a:r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разработка конспектов занятий, организация ООД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перспективного плана по обучению детей безопасному поведению на дорогах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*проведение праздников, развлечений, конкурсов</a:t>
          </a: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7391111" y="237285"/>
          <a:ext cx="2229765" cy="151694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9027" y="0"/>
          <a:ext cx="9524110" cy="2059305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29075" custScaleY="88236" custLinFactNeighborX="754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167241" custScaleY="212713" custLinFactNeighborX="72075" custLinFactNeighborY="1424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60388" custScaleY="184157" custLinFactNeighborX="-72316" custLinFactNeighborY="-41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CF8C30D-B962-4CC2-9C22-65EF465F1142}" type="presOf" srcId="{6EA156F1-EC07-49D5-A77C-C3C66A251E2B}" destId="{BA07D961-326B-44AC-BA2E-43EE26762B85}" srcOrd="0" destOrd="0" presId="urn:microsoft.com/office/officeart/2005/8/layout/hProcess9"/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E8BCB588-C9D9-434A-9854-E1734FD87B03}" type="presOf" srcId="{7EA09723-567C-4F80-824D-4B3BA65A5E09}" destId="{B69A2C4C-FD29-4847-A7F9-2FBA62CAC996}" srcOrd="0" destOrd="0" presId="urn:microsoft.com/office/officeart/2005/8/layout/hProcess9"/>
    <dgm:cxn modelId="{07E50186-BCEF-480C-9597-7BFBEF1AD5EC}" type="presOf" srcId="{61CC9600-A787-482D-B3C8-1E60EE72457F}" destId="{F679E0F4-D811-4A10-9EE2-33B54F5C60F9}" srcOrd="0" destOrd="0" presId="urn:microsoft.com/office/officeart/2005/8/layout/hProcess9"/>
    <dgm:cxn modelId="{B6A601D1-A61F-4634-A8D7-30B1BF01B2CB}" type="presOf" srcId="{FAAAD970-EDE5-4BE4-AC14-C53EF5EE22B3}" destId="{245791D2-1ED9-4B1A-8300-4CA712F74D29}" srcOrd="0" destOrd="0" presId="urn:microsoft.com/office/officeart/2005/8/layout/hProcess9"/>
    <dgm:cxn modelId="{07F90C51-BE0C-4E2B-9A5C-9BF9831E384E}" type="presParOf" srcId="{245791D2-1ED9-4B1A-8300-4CA712F74D29}" destId="{10979C22-92D6-428D-81BE-9467E68C521C}" srcOrd="0" destOrd="0" presId="urn:microsoft.com/office/officeart/2005/8/layout/hProcess9"/>
    <dgm:cxn modelId="{A0C64ACD-82E8-47E3-BB91-90FB67B60398}" type="presParOf" srcId="{245791D2-1ED9-4B1A-8300-4CA712F74D29}" destId="{71128006-894B-4844-BEDD-BCF23F50356C}" srcOrd="1" destOrd="0" presId="urn:microsoft.com/office/officeart/2005/8/layout/hProcess9"/>
    <dgm:cxn modelId="{46DBC0E9-3FF2-4FE3-ADB9-78846285C97A}" type="presParOf" srcId="{71128006-894B-4844-BEDD-BCF23F50356C}" destId="{B69A2C4C-FD29-4847-A7F9-2FBA62CAC996}" srcOrd="0" destOrd="0" presId="urn:microsoft.com/office/officeart/2005/8/layout/hProcess9"/>
    <dgm:cxn modelId="{C1A484DA-E107-499F-A726-D9538CD2F21D}" type="presParOf" srcId="{71128006-894B-4844-BEDD-BCF23F50356C}" destId="{72A4306C-7919-468E-9CBE-0B465495F8BB}" srcOrd="1" destOrd="0" presId="urn:microsoft.com/office/officeart/2005/8/layout/hProcess9"/>
    <dgm:cxn modelId="{E8929D7E-9628-43D9-BB92-06CCDEC48A25}" type="presParOf" srcId="{71128006-894B-4844-BEDD-BCF23F50356C}" destId="{F679E0F4-D811-4A10-9EE2-33B54F5C60F9}" srcOrd="2" destOrd="0" presId="urn:microsoft.com/office/officeart/2005/8/layout/hProcess9"/>
    <dgm:cxn modelId="{07419071-F853-4E28-B9C0-E38424E27E28}" type="presParOf" srcId="{71128006-894B-4844-BEDD-BCF23F50356C}" destId="{F75E535C-861D-4BCF-A709-DB3531A4335C}" srcOrd="3" destOrd="0" presId="urn:microsoft.com/office/officeart/2005/8/layout/hProcess9"/>
    <dgm:cxn modelId="{98C28A40-3758-45B7-86A5-2130F19CF650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50714" y="570384"/>
          <a:ext cx="1058450" cy="774391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3 </a:t>
          </a:r>
        </a:p>
        <a:p>
          <a:r>
            <a:rPr lang="ru-RU" sz="1600" b="1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125268" y="87649"/>
          <a:ext cx="5831212" cy="1739861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pPr algn="ctr"/>
          <a:endParaRPr lang="ru-RU" sz="1400" b="1" dirty="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r>
            <a:rPr lang="ru-RU" sz="14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"ДОРОЖНАЯ МОЗАИКА"</a:t>
          </a:r>
        </a:p>
        <a:p>
          <a:pPr algn="ctr"/>
          <a:r>
            <a:rPr lang="ru-RU" sz="14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организация дополнительного образования:</a:t>
          </a:r>
        </a:p>
        <a:p>
          <a:pPr algn="l"/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программы "Азбука дорожного движения"</a:t>
          </a:r>
        </a:p>
        <a:p>
          <a:pPr algn="l"/>
          <a:r>
            <a:rPr lang="tt-RU" sz="1400" b="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(рецензент: Миндубаева Г.Г.-методист лаборатории дошкольного образования ГАОУ ДПО “ИРО РТ”, 25ноября 2015г.)</a:t>
          </a:r>
        </a:p>
        <a:p>
          <a:pPr algn="l"/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*организация работы кружка "Дорожная мозаика"</a:t>
          </a: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6974670" y="220676"/>
          <a:ext cx="2118795" cy="141076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3887" y="0"/>
          <a:ext cx="8974319" cy="1915160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30167" custScaleY="101087" custLinFactNeighborX="754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166196" custScaleY="22711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60388" custScaleY="184157" custLinFactNeighborX="-72316" custLinFactNeighborY="-41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935A5D35-9D1E-4CA1-8C11-125DBDAF5C79}" type="presOf" srcId="{6EA156F1-EC07-49D5-A77C-C3C66A251E2B}" destId="{BA07D961-326B-44AC-BA2E-43EE26762B85}" srcOrd="0" destOrd="0" presId="urn:microsoft.com/office/officeart/2005/8/layout/hProcess9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189C8754-BC88-40F5-894E-7B408BE11EA1}" type="presOf" srcId="{61CC9600-A787-482D-B3C8-1E60EE72457F}" destId="{F679E0F4-D811-4A10-9EE2-33B54F5C60F9}" srcOrd="0" destOrd="0" presId="urn:microsoft.com/office/officeart/2005/8/layout/hProcess9"/>
    <dgm:cxn modelId="{704CC7EF-4B6C-4499-A03B-E1707202B15B}" type="presOf" srcId="{7EA09723-567C-4F80-824D-4B3BA65A5E09}" destId="{B69A2C4C-FD29-4847-A7F9-2FBA62CAC996}" srcOrd="0" destOrd="0" presId="urn:microsoft.com/office/officeart/2005/8/layout/hProcess9"/>
    <dgm:cxn modelId="{707A1765-089C-4024-8E48-C4A667FAD0F0}" type="presOf" srcId="{FAAAD970-EDE5-4BE4-AC14-C53EF5EE22B3}" destId="{245791D2-1ED9-4B1A-8300-4CA712F74D29}" srcOrd="0" destOrd="0" presId="urn:microsoft.com/office/officeart/2005/8/layout/hProcess9"/>
    <dgm:cxn modelId="{F25DD96B-3B33-4533-978B-CC3DC4D05756}" type="presParOf" srcId="{245791D2-1ED9-4B1A-8300-4CA712F74D29}" destId="{10979C22-92D6-428D-81BE-9467E68C521C}" srcOrd="0" destOrd="0" presId="urn:microsoft.com/office/officeart/2005/8/layout/hProcess9"/>
    <dgm:cxn modelId="{F8E61F5B-F693-45F1-B9E9-78CD2B5C9EC5}" type="presParOf" srcId="{245791D2-1ED9-4B1A-8300-4CA712F74D29}" destId="{71128006-894B-4844-BEDD-BCF23F50356C}" srcOrd="1" destOrd="0" presId="urn:microsoft.com/office/officeart/2005/8/layout/hProcess9"/>
    <dgm:cxn modelId="{9621D06E-B9F7-42ED-99A2-39D26042FCEC}" type="presParOf" srcId="{71128006-894B-4844-BEDD-BCF23F50356C}" destId="{B69A2C4C-FD29-4847-A7F9-2FBA62CAC996}" srcOrd="0" destOrd="0" presId="urn:microsoft.com/office/officeart/2005/8/layout/hProcess9"/>
    <dgm:cxn modelId="{D2C2F447-C5CA-41F9-B898-2D7C12550F5B}" type="presParOf" srcId="{71128006-894B-4844-BEDD-BCF23F50356C}" destId="{72A4306C-7919-468E-9CBE-0B465495F8BB}" srcOrd="1" destOrd="0" presId="urn:microsoft.com/office/officeart/2005/8/layout/hProcess9"/>
    <dgm:cxn modelId="{898CE3D4-3EA6-4A05-9F44-9FABD8BD551D}" type="presParOf" srcId="{71128006-894B-4844-BEDD-BCF23F50356C}" destId="{F679E0F4-D811-4A10-9EE2-33B54F5C60F9}" srcOrd="2" destOrd="0" presId="urn:microsoft.com/office/officeart/2005/8/layout/hProcess9"/>
    <dgm:cxn modelId="{39F8733C-8425-4F97-B782-4DED56A60608}" type="presParOf" srcId="{71128006-894B-4844-BEDD-BCF23F50356C}" destId="{F75E535C-861D-4BCF-A709-DB3531A4335C}" srcOrd="3" destOrd="0" presId="urn:microsoft.com/office/officeart/2005/8/layout/hProcess9"/>
    <dgm:cxn modelId="{009AF68F-6739-4F8C-9125-137F2C2269F3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66635" y="641032"/>
          <a:ext cx="1011126" cy="85471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4 </a:t>
          </a:r>
        </a:p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098735" y="325349"/>
          <a:ext cx="6190796" cy="1486075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r>
            <a:rPr lang="ru-RU" sz="14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"ЗАТЕВАЙКА"</a:t>
          </a:r>
        </a:p>
        <a:p>
          <a:pPr algn="ctr"/>
          <a:r>
            <a:rPr lang="ru-RU" sz="1400" b="1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авторская: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*создание </a:t>
          </a:r>
          <a:r>
            <a:rPr lang="tt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многофункциональных пособий "Дорожный кубик", 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r>
            <a:rPr lang="tt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"Зонтик безопасности", "Умный светофор", "Знаки помощники", "Башмачок-светофорик", Платковые куклы: "Зебрик", "Светофорка"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7313219" y="318751"/>
          <a:ext cx="1872269" cy="1428929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4872" y="0"/>
          <a:ext cx="9079664" cy="2136775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25099" custLinFactNeighborX="754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153673" custScaleY="17386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46475" custScaleY="167183" custLinFactNeighborX="-72316" custLinFactNeighborY="-41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34BF301C-DC91-483B-8F5B-736A5CFC26FA}" type="presOf" srcId="{7EA09723-567C-4F80-824D-4B3BA65A5E09}" destId="{B69A2C4C-FD29-4847-A7F9-2FBA62CAC996}" srcOrd="0" destOrd="0" presId="urn:microsoft.com/office/officeart/2005/8/layout/hProcess9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778576D8-55FE-4824-BEF0-C6100247B04C}" type="presOf" srcId="{FAAAD970-EDE5-4BE4-AC14-C53EF5EE22B3}" destId="{245791D2-1ED9-4B1A-8300-4CA712F74D29}" srcOrd="0" destOrd="0" presId="urn:microsoft.com/office/officeart/2005/8/layout/hProcess9"/>
    <dgm:cxn modelId="{6CC822BB-D317-4FB5-9628-E082604475E2}" type="presOf" srcId="{6EA156F1-EC07-49D5-A77C-C3C66A251E2B}" destId="{BA07D961-326B-44AC-BA2E-43EE26762B85}" srcOrd="0" destOrd="0" presId="urn:microsoft.com/office/officeart/2005/8/layout/hProcess9"/>
    <dgm:cxn modelId="{F1FD6E39-6D2A-432D-B090-062E08918764}" type="presOf" srcId="{61CC9600-A787-482D-B3C8-1E60EE72457F}" destId="{F679E0F4-D811-4A10-9EE2-33B54F5C60F9}" srcOrd="0" destOrd="0" presId="urn:microsoft.com/office/officeart/2005/8/layout/hProcess9"/>
    <dgm:cxn modelId="{212134FA-8148-4185-829E-40D55D89DDAC}" type="presParOf" srcId="{245791D2-1ED9-4B1A-8300-4CA712F74D29}" destId="{10979C22-92D6-428D-81BE-9467E68C521C}" srcOrd="0" destOrd="0" presId="urn:microsoft.com/office/officeart/2005/8/layout/hProcess9"/>
    <dgm:cxn modelId="{132C5598-C45C-4D6F-AF11-8AFFEA5C0F26}" type="presParOf" srcId="{245791D2-1ED9-4B1A-8300-4CA712F74D29}" destId="{71128006-894B-4844-BEDD-BCF23F50356C}" srcOrd="1" destOrd="0" presId="urn:microsoft.com/office/officeart/2005/8/layout/hProcess9"/>
    <dgm:cxn modelId="{CAF0DBA0-0116-4976-8173-7C7DE07D6F58}" type="presParOf" srcId="{71128006-894B-4844-BEDD-BCF23F50356C}" destId="{B69A2C4C-FD29-4847-A7F9-2FBA62CAC996}" srcOrd="0" destOrd="0" presId="urn:microsoft.com/office/officeart/2005/8/layout/hProcess9"/>
    <dgm:cxn modelId="{3DE4370E-B949-4A36-8272-9616C64751EB}" type="presParOf" srcId="{71128006-894B-4844-BEDD-BCF23F50356C}" destId="{72A4306C-7919-468E-9CBE-0B465495F8BB}" srcOrd="1" destOrd="0" presId="urn:microsoft.com/office/officeart/2005/8/layout/hProcess9"/>
    <dgm:cxn modelId="{A9CD41D6-04F4-4866-8E8E-1EC2D9A62B37}" type="presParOf" srcId="{71128006-894B-4844-BEDD-BCF23F50356C}" destId="{F679E0F4-D811-4A10-9EE2-33B54F5C60F9}" srcOrd="2" destOrd="0" presId="urn:microsoft.com/office/officeart/2005/8/layout/hProcess9"/>
    <dgm:cxn modelId="{4C11967C-241F-4216-9F1D-928DEA8EEA45}" type="presParOf" srcId="{71128006-894B-4844-BEDD-BCF23F50356C}" destId="{F75E535C-861D-4BCF-A709-DB3531A4335C}" srcOrd="3" destOrd="0" presId="urn:microsoft.com/office/officeart/2005/8/layout/hProcess9"/>
    <dgm:cxn modelId="{2659018D-BA49-4934-88CA-97CCE3A804EA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114801" y="687324"/>
          <a:ext cx="1014123" cy="91643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5 </a:t>
          </a:r>
        </a:p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165632" y="0"/>
          <a:ext cx="6126105" cy="2291080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r>
            <a:rPr lang="ru-RU" sz="14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"ЗА БЕЗОПАСНОСТЬ - ВСЕ ВМЕСТЕ"</a:t>
          </a:r>
        </a:p>
        <a:p>
          <a:pPr algn="ctr"/>
          <a:r>
            <a:rPr lang="ru-RU" sz="1400" b="1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с социумом: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плана работы с родителями по профилактике ДДТТ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*организация флэшмоба, конкурсов, викторин, КВН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*проведение акций: "Престегни самое дорогое",  "Колесо безопасности", "Знай и соблюдай", "Безопасная дорога в детский сад"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*совместные мероприятия с отрядом ЮИД МБОУ "Гимназия № 3"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*сотрудничество с Чистопольским филиалом ГУ "Дирекция  финансирования программ безопасности дорожного движения РТ"</a:t>
          </a: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7333196" y="263991"/>
          <a:ext cx="1808704" cy="168767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4895" y="0"/>
          <a:ext cx="9082158" cy="2291080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33859" custLinFactNeighborX="754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204535" custScaleY="25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60388" custScaleY="184157" custLinFactNeighborX="-72316" custLinFactNeighborY="-41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7EE0FBE4-8443-4CBD-82BE-BFF7A07B9900}" type="presOf" srcId="{FAAAD970-EDE5-4BE4-AC14-C53EF5EE22B3}" destId="{245791D2-1ED9-4B1A-8300-4CA712F74D29}" srcOrd="0" destOrd="0" presId="urn:microsoft.com/office/officeart/2005/8/layout/hProcess9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4583B5DA-A508-4133-AAD5-4CAC8FBA9F82}" type="presOf" srcId="{61CC9600-A787-482D-B3C8-1E60EE72457F}" destId="{F679E0F4-D811-4A10-9EE2-33B54F5C60F9}" srcOrd="0" destOrd="0" presId="urn:microsoft.com/office/officeart/2005/8/layout/hProcess9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DD358FC4-3090-41B1-AF74-A8FA6B9E5528}" type="presOf" srcId="{6EA156F1-EC07-49D5-A77C-C3C66A251E2B}" destId="{BA07D961-326B-44AC-BA2E-43EE26762B85}" srcOrd="0" destOrd="0" presId="urn:microsoft.com/office/officeart/2005/8/layout/hProcess9"/>
    <dgm:cxn modelId="{BAADFEEF-8416-4815-BF7D-9F607A5997D0}" type="presOf" srcId="{7EA09723-567C-4F80-824D-4B3BA65A5E09}" destId="{B69A2C4C-FD29-4847-A7F9-2FBA62CAC996}" srcOrd="0" destOrd="0" presId="urn:microsoft.com/office/officeart/2005/8/layout/hProcess9"/>
    <dgm:cxn modelId="{C839F7F5-777F-429B-A706-69D9352B089E}" type="presParOf" srcId="{245791D2-1ED9-4B1A-8300-4CA712F74D29}" destId="{10979C22-92D6-428D-81BE-9467E68C521C}" srcOrd="0" destOrd="0" presId="urn:microsoft.com/office/officeart/2005/8/layout/hProcess9"/>
    <dgm:cxn modelId="{5A7091D5-D43A-4B35-A664-5F95EF64D893}" type="presParOf" srcId="{245791D2-1ED9-4B1A-8300-4CA712F74D29}" destId="{71128006-894B-4844-BEDD-BCF23F50356C}" srcOrd="1" destOrd="0" presId="urn:microsoft.com/office/officeart/2005/8/layout/hProcess9"/>
    <dgm:cxn modelId="{63B3DB39-D406-41E9-8FE3-E7740A186EC8}" type="presParOf" srcId="{71128006-894B-4844-BEDD-BCF23F50356C}" destId="{B69A2C4C-FD29-4847-A7F9-2FBA62CAC996}" srcOrd="0" destOrd="0" presId="urn:microsoft.com/office/officeart/2005/8/layout/hProcess9"/>
    <dgm:cxn modelId="{C0F71EEE-602C-402F-A398-D16E1D26F57D}" type="presParOf" srcId="{71128006-894B-4844-BEDD-BCF23F50356C}" destId="{72A4306C-7919-468E-9CBE-0B465495F8BB}" srcOrd="1" destOrd="0" presId="urn:microsoft.com/office/officeart/2005/8/layout/hProcess9"/>
    <dgm:cxn modelId="{9A4E9B55-0E4F-47C3-B011-CCFB32BCEC81}" type="presParOf" srcId="{71128006-894B-4844-BEDD-BCF23F50356C}" destId="{F679E0F4-D811-4A10-9EE2-33B54F5C60F9}" srcOrd="2" destOrd="0" presId="urn:microsoft.com/office/officeart/2005/8/layout/hProcess9"/>
    <dgm:cxn modelId="{5288B993-8A6B-4794-9A1D-3D990894E19A}" type="presParOf" srcId="{71128006-894B-4844-BEDD-BCF23F50356C}" destId="{F75E535C-861D-4BCF-A709-DB3531A4335C}" srcOrd="3" destOrd="0" presId="urn:microsoft.com/office/officeart/2005/8/layout/hProcess9"/>
    <dgm:cxn modelId="{3FB6B2AA-288A-4008-AAB2-AFF975179A24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AAD970-EDE5-4BE4-AC14-C53EF5EE22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EA09723-567C-4F80-824D-4B3BA65A5E09}">
      <dgm:prSet phldrT="[Текст]" custT="1"/>
      <dgm:spPr>
        <a:xfrm>
          <a:off x="161381" y="885062"/>
          <a:ext cx="979791" cy="1180084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6 </a:t>
          </a:r>
        </a:p>
        <a:p>
          <a:r>
            <a:rPr lang="ru-RU" sz="16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gm:t>
    </dgm:pt>
    <dgm:pt modelId="{944ABE1D-74A6-4EEB-9859-94D03947B91B}" type="parTrans" cxnId="{926B0469-E382-435B-BC5F-246815BDFCCE}">
      <dgm:prSet/>
      <dgm:spPr/>
      <dgm:t>
        <a:bodyPr/>
        <a:lstStyle/>
        <a:p>
          <a:endParaRPr lang="ru-RU"/>
        </a:p>
      </dgm:t>
    </dgm:pt>
    <dgm:pt modelId="{BE9B8700-2C35-44FF-B251-A0E6291B5C31}" type="sibTrans" cxnId="{926B0469-E382-435B-BC5F-246815BDFCCE}">
      <dgm:prSet/>
      <dgm:spPr/>
      <dgm:t>
        <a:bodyPr/>
        <a:lstStyle/>
        <a:p>
          <a:endParaRPr lang="ru-RU"/>
        </a:p>
      </dgm:t>
    </dgm:pt>
    <dgm:pt modelId="{61CC9600-A787-482D-B3C8-1E60EE72457F}">
      <dgm:prSet phldrT="[Текст]" custT="1"/>
      <dgm:spPr>
        <a:xfrm>
          <a:off x="1101460" y="0"/>
          <a:ext cx="6077249" cy="2950210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gm:spPr>
      <dgm:t>
        <a:bodyPr/>
        <a:lstStyle/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endParaRPr lang="ru-RU" sz="1400" b="1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/>
          <a:r>
            <a:rPr lang="ru-RU" sz="1400" b="1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"АКАДЕМИК ДОРОЖНЫХ НАУК "</a:t>
          </a:r>
        </a:p>
        <a:p>
          <a:pPr algn="ctr"/>
          <a:r>
            <a:rPr lang="ru-RU" sz="1400" b="1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результативная: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*участие в семинарах, конференциях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*публикации </a:t>
          </a:r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 сайте </a:t>
          </a:r>
          <a:r>
            <a:rPr lang="en-US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infourok.ru</a:t>
          </a:r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  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*победы воспитанников в конкурсах "Дорожная мозаика",</a:t>
          </a:r>
        </a:p>
        <a:p>
          <a:pPr algn="l"/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Всероссийских викторинах "В гостях у </a:t>
          </a:r>
          <a:r>
            <a:rPr lang="ru-RU" sz="1400" b="1" dirty="0" err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Светофорика"</a:t>
          </a:r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"Я пешеход",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</a:t>
          </a:r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Дорогой безопасности", очной Республиканской олимпиаде «Зебра»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*победы педагога в конкурсах "Воспитатель года- 2014", </a:t>
          </a:r>
        </a:p>
        <a:p>
          <a:pPr algn="l"/>
          <a:r>
            <a:rPr lang="ru-RU" sz="1400" b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"Академик дорожных наук-2017","</a:t>
          </a:r>
          <a:r>
            <a:rPr lang="ru-RU" sz="14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Формула безопасности"</a:t>
          </a:r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l"/>
          <a:endParaRPr lang="ru-RU" sz="1400" b="1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CD9989-7AC6-4A19-B9A6-F4646499B6AD}" type="parTrans" cxnId="{E0C239E2-403F-4B14-A745-D76F969827CA}">
      <dgm:prSet/>
      <dgm:spPr/>
      <dgm:t>
        <a:bodyPr/>
        <a:lstStyle/>
        <a:p>
          <a:endParaRPr lang="ru-RU"/>
        </a:p>
      </dgm:t>
    </dgm:pt>
    <dgm:pt modelId="{33230DEE-F05A-48B7-99A5-67E642991924}" type="sibTrans" cxnId="{E0C239E2-403F-4B14-A745-D76F969827CA}">
      <dgm:prSet/>
      <dgm:spPr/>
      <dgm:t>
        <a:bodyPr/>
        <a:lstStyle/>
        <a:p>
          <a:endParaRPr lang="ru-RU"/>
        </a:p>
      </dgm:t>
    </dgm:pt>
    <dgm:pt modelId="{6EA156F1-EC07-49D5-A77C-C3C66A251E2B}">
      <dgm:prSet phldrT="[Текст]"/>
      <dgm:spPr>
        <a:xfrm>
          <a:off x="7209943" y="339940"/>
          <a:ext cx="1833461" cy="217320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8CFCD-8BB7-486F-86CE-239AFA36A217}" type="parTrans" cxnId="{A648EB26-0563-433E-B844-5CA986CAD8FC}">
      <dgm:prSet/>
      <dgm:spPr/>
      <dgm:t>
        <a:bodyPr/>
        <a:lstStyle/>
        <a:p>
          <a:endParaRPr lang="ru-RU"/>
        </a:p>
      </dgm:t>
    </dgm:pt>
    <dgm:pt modelId="{1803FE0B-B7C6-40FE-92DC-FB02AAD10154}" type="sibTrans" cxnId="{A648EB26-0563-433E-B844-5CA986CAD8FC}">
      <dgm:prSet/>
      <dgm:spPr/>
      <dgm:t>
        <a:bodyPr/>
        <a:lstStyle/>
        <a:p>
          <a:endParaRPr lang="ru-RU"/>
        </a:p>
      </dgm:t>
    </dgm:pt>
    <dgm:pt modelId="{245791D2-1ED9-4B1A-8300-4CA712F74D29}" type="pres">
      <dgm:prSet presAssocID="{FAAAD970-EDE5-4BE4-AC14-C53EF5EE22B3}" presName="CompostProcess" presStyleCnt="0">
        <dgm:presLayoutVars>
          <dgm:dir/>
          <dgm:resizeHandles val="exact"/>
        </dgm:presLayoutVars>
      </dgm:prSet>
      <dgm:spPr/>
    </dgm:pt>
    <dgm:pt modelId="{10979C22-92D6-428D-81BE-9467E68C521C}" type="pres">
      <dgm:prSet presAssocID="{FAAAD970-EDE5-4BE4-AC14-C53EF5EE22B3}" presName="arrow" presStyleLbl="bgShp" presStyleIdx="0" presStyleCnt="1" custScaleX="115488"/>
      <dgm:spPr>
        <a:xfrm>
          <a:off x="83812" y="0"/>
          <a:ext cx="8966215" cy="2950209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1128006-894B-4844-BEDD-BCF23F50356C}" type="pres">
      <dgm:prSet presAssocID="{FAAAD970-EDE5-4BE4-AC14-C53EF5EE22B3}" presName="linearProcess" presStyleCnt="0"/>
      <dgm:spPr/>
    </dgm:pt>
    <dgm:pt modelId="{B69A2C4C-FD29-4847-A7F9-2FBA62CAC996}" type="pres">
      <dgm:prSet presAssocID="{7EA09723-567C-4F80-824D-4B3BA65A5E09}" presName="textNode" presStyleLbl="node1" presStyleIdx="0" presStyleCnt="3" custScaleX="32271" custLinFactX="1308" custLinFactNeighborX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2A4306C-7919-468E-9CBE-0B465495F8BB}" type="pres">
      <dgm:prSet presAssocID="{BE9B8700-2C35-44FF-B251-A0E6291B5C31}" presName="sibTrans" presStyleCnt="0"/>
      <dgm:spPr/>
    </dgm:pt>
    <dgm:pt modelId="{F679E0F4-D811-4A10-9EE2-33B54F5C60F9}" type="pres">
      <dgm:prSet presAssocID="{61CC9600-A787-482D-B3C8-1E60EE72457F}" presName="textNode" presStyleLbl="node1" presStyleIdx="1" presStyleCnt="3" custScaleX="200164" custScaleY="25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75E535C-861D-4BCF-A709-DB3531A4335C}" type="pres">
      <dgm:prSet presAssocID="{33230DEE-F05A-48B7-99A5-67E642991924}" presName="sibTrans" presStyleCnt="0"/>
      <dgm:spPr/>
    </dgm:pt>
    <dgm:pt modelId="{BA07D961-326B-44AC-BA2E-43EE26762B85}" type="pres">
      <dgm:prSet presAssocID="{6EA156F1-EC07-49D5-A77C-C3C66A251E2B}" presName="textNode" presStyleLbl="node1" presStyleIdx="2" presStyleCnt="3" custScaleX="60388" custScaleY="184157" custLinFactNeighborX="-72316" custLinFactNeighborY="-41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E0C239E2-403F-4B14-A745-D76F969827CA}" srcId="{FAAAD970-EDE5-4BE4-AC14-C53EF5EE22B3}" destId="{61CC9600-A787-482D-B3C8-1E60EE72457F}" srcOrd="1" destOrd="0" parTransId="{CCCD9989-7AC6-4A19-B9A6-F4646499B6AD}" sibTransId="{33230DEE-F05A-48B7-99A5-67E642991924}"/>
    <dgm:cxn modelId="{A648EB26-0563-433E-B844-5CA986CAD8FC}" srcId="{FAAAD970-EDE5-4BE4-AC14-C53EF5EE22B3}" destId="{6EA156F1-EC07-49D5-A77C-C3C66A251E2B}" srcOrd="2" destOrd="0" parTransId="{2448CFCD-8BB7-486F-86CE-239AFA36A217}" sibTransId="{1803FE0B-B7C6-40FE-92DC-FB02AAD10154}"/>
    <dgm:cxn modelId="{926B0469-E382-435B-BC5F-246815BDFCCE}" srcId="{FAAAD970-EDE5-4BE4-AC14-C53EF5EE22B3}" destId="{7EA09723-567C-4F80-824D-4B3BA65A5E09}" srcOrd="0" destOrd="0" parTransId="{944ABE1D-74A6-4EEB-9859-94D03947B91B}" sibTransId="{BE9B8700-2C35-44FF-B251-A0E6291B5C31}"/>
    <dgm:cxn modelId="{01925B90-CA7A-4247-BE24-2DDD23B40544}" type="presOf" srcId="{FAAAD970-EDE5-4BE4-AC14-C53EF5EE22B3}" destId="{245791D2-1ED9-4B1A-8300-4CA712F74D29}" srcOrd="0" destOrd="0" presId="urn:microsoft.com/office/officeart/2005/8/layout/hProcess9"/>
    <dgm:cxn modelId="{FA560DF6-85FC-4687-A3FC-595C4E5F0227}" type="presOf" srcId="{6EA156F1-EC07-49D5-A77C-C3C66A251E2B}" destId="{BA07D961-326B-44AC-BA2E-43EE26762B85}" srcOrd="0" destOrd="0" presId="urn:microsoft.com/office/officeart/2005/8/layout/hProcess9"/>
    <dgm:cxn modelId="{261380CB-AFDB-4D89-BF32-BFB974B79352}" type="presOf" srcId="{7EA09723-567C-4F80-824D-4B3BA65A5E09}" destId="{B69A2C4C-FD29-4847-A7F9-2FBA62CAC996}" srcOrd="0" destOrd="0" presId="urn:microsoft.com/office/officeart/2005/8/layout/hProcess9"/>
    <dgm:cxn modelId="{3065B7A5-B0E1-4A7B-8404-F214ED2DC910}" type="presOf" srcId="{61CC9600-A787-482D-B3C8-1E60EE72457F}" destId="{F679E0F4-D811-4A10-9EE2-33B54F5C60F9}" srcOrd="0" destOrd="0" presId="urn:microsoft.com/office/officeart/2005/8/layout/hProcess9"/>
    <dgm:cxn modelId="{B47C3AFB-9E61-49F3-8643-90EFC013A21A}" type="presParOf" srcId="{245791D2-1ED9-4B1A-8300-4CA712F74D29}" destId="{10979C22-92D6-428D-81BE-9467E68C521C}" srcOrd="0" destOrd="0" presId="urn:microsoft.com/office/officeart/2005/8/layout/hProcess9"/>
    <dgm:cxn modelId="{CCD28095-3E5F-4611-BACF-5F39EE739346}" type="presParOf" srcId="{245791D2-1ED9-4B1A-8300-4CA712F74D29}" destId="{71128006-894B-4844-BEDD-BCF23F50356C}" srcOrd="1" destOrd="0" presId="urn:microsoft.com/office/officeart/2005/8/layout/hProcess9"/>
    <dgm:cxn modelId="{C9B68303-8DA0-4DC0-8524-F97898053DAB}" type="presParOf" srcId="{71128006-894B-4844-BEDD-BCF23F50356C}" destId="{B69A2C4C-FD29-4847-A7F9-2FBA62CAC996}" srcOrd="0" destOrd="0" presId="urn:microsoft.com/office/officeart/2005/8/layout/hProcess9"/>
    <dgm:cxn modelId="{3527D3BC-F8B5-4E74-AE68-A0EE8329E418}" type="presParOf" srcId="{71128006-894B-4844-BEDD-BCF23F50356C}" destId="{72A4306C-7919-468E-9CBE-0B465495F8BB}" srcOrd="1" destOrd="0" presId="urn:microsoft.com/office/officeart/2005/8/layout/hProcess9"/>
    <dgm:cxn modelId="{6F5036D5-B782-4556-9E39-AE8EA1A7FF5B}" type="presParOf" srcId="{71128006-894B-4844-BEDD-BCF23F50356C}" destId="{F679E0F4-D811-4A10-9EE2-33B54F5C60F9}" srcOrd="2" destOrd="0" presId="urn:microsoft.com/office/officeart/2005/8/layout/hProcess9"/>
    <dgm:cxn modelId="{C78E3B3D-09A0-4754-B9CC-BB55807B757B}" type="presParOf" srcId="{71128006-894B-4844-BEDD-BCF23F50356C}" destId="{F75E535C-861D-4BCF-A709-DB3531A4335C}" srcOrd="3" destOrd="0" presId="urn:microsoft.com/office/officeart/2005/8/layout/hProcess9"/>
    <dgm:cxn modelId="{33604FEE-DC5C-410C-83AD-47515B02E69B}" type="presParOf" srcId="{71128006-894B-4844-BEDD-BCF23F50356C}" destId="{BA07D961-326B-44AC-BA2E-43EE26762B85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F61B8-D73F-4DE0-981F-AA7929E3EF9C}">
      <dsp:nvSpPr>
        <dsp:cNvPr id="0" name=""/>
        <dsp:cNvSpPr/>
      </dsp:nvSpPr>
      <dsp:spPr>
        <a:xfrm>
          <a:off x="3996587" y="1911"/>
          <a:ext cx="6286380" cy="15161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Государственное образовательное учреждение высшего профессионального образования Татарский государственный </a:t>
          </a:r>
          <a:r>
            <a:rPr lang="ru-RU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гуманитарно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педагогический университет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96587" y="191425"/>
        <a:ext cx="5717838" cy="1137085"/>
      </dsp:txXfrm>
    </dsp:sp>
    <dsp:sp modelId="{104E45EF-70AC-44AE-BEE0-18835AFFD914}">
      <dsp:nvSpPr>
        <dsp:cNvPr id="0" name=""/>
        <dsp:cNvSpPr/>
      </dsp:nvSpPr>
      <dsp:spPr>
        <a:xfrm>
          <a:off x="194332" y="1911"/>
          <a:ext cx="3802254" cy="151611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8343" y="75922"/>
        <a:ext cx="3654232" cy="1368091"/>
      </dsp:txXfrm>
    </dsp:sp>
    <dsp:sp modelId="{C8D8D101-F905-4A21-A94A-A79CE9BA377B}">
      <dsp:nvSpPr>
        <dsp:cNvPr id="0" name=""/>
        <dsp:cNvSpPr/>
      </dsp:nvSpPr>
      <dsp:spPr>
        <a:xfrm>
          <a:off x="4190920" y="1669636"/>
          <a:ext cx="6286380" cy="15161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Высшая квалификационная категория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0920" y="1859150"/>
        <a:ext cx="5717838" cy="1137085"/>
      </dsp:txXfrm>
    </dsp:sp>
    <dsp:sp modelId="{8B1DF9EE-BB4D-4080-B314-143677414236}">
      <dsp:nvSpPr>
        <dsp:cNvPr id="0" name=""/>
        <dsp:cNvSpPr/>
      </dsp:nvSpPr>
      <dsp:spPr>
        <a:xfrm>
          <a:off x="0" y="1669636"/>
          <a:ext cx="4190920" cy="1516113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КВАЛИФИКАЦИОННАЯ КАТЕГОРИЯ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011" y="1743647"/>
        <a:ext cx="4042898" cy="1368091"/>
      </dsp:txXfrm>
    </dsp:sp>
    <dsp:sp modelId="{84AF7A47-9C4A-4304-B92A-4E1B21E0C0C2}">
      <dsp:nvSpPr>
        <dsp:cNvPr id="0" name=""/>
        <dsp:cNvSpPr/>
      </dsp:nvSpPr>
      <dsp:spPr>
        <a:xfrm>
          <a:off x="4190920" y="3337361"/>
          <a:ext cx="6286380" cy="15161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Педагогический: 18 лет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данной должности: 18 лет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0920" y="3526875"/>
        <a:ext cx="5717838" cy="1137085"/>
      </dsp:txXfrm>
    </dsp:sp>
    <dsp:sp modelId="{9F150440-2FCA-4E1F-9425-48DFFD599871}">
      <dsp:nvSpPr>
        <dsp:cNvPr id="0" name=""/>
        <dsp:cNvSpPr/>
      </dsp:nvSpPr>
      <dsp:spPr>
        <a:xfrm>
          <a:off x="0" y="3337361"/>
          <a:ext cx="4190920" cy="151611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СТАЖ РАБОТЫ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011" y="3411372"/>
        <a:ext cx="4042898" cy="1368091"/>
      </dsp:txXfrm>
    </dsp:sp>
    <dsp:sp modelId="{C84458F4-E179-4282-AE45-6B524849F6E2}">
      <dsp:nvSpPr>
        <dsp:cNvPr id="0" name=""/>
        <dsp:cNvSpPr/>
      </dsp:nvSpPr>
      <dsp:spPr>
        <a:xfrm>
          <a:off x="4104755" y="4706381"/>
          <a:ext cx="6286380" cy="15161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Государственное бюджетное учреждение «Научный центр безопасности жизнедеятельности» -п</a:t>
          </a:r>
          <a:r>
            <a:rPr lang="ru-RU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 дополнительной профессиональной программе.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Современные образовательные технологии обучения детей дошкольного возраста правила безопасного  поведения на дороге.               23.03.2023г.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4755" y="4895895"/>
        <a:ext cx="5717838" cy="1137085"/>
      </dsp:txXfrm>
    </dsp:sp>
    <dsp:sp modelId="{869F493E-ADA5-404C-89CF-2778780210CA}">
      <dsp:nvSpPr>
        <dsp:cNvPr id="0" name=""/>
        <dsp:cNvSpPr/>
      </dsp:nvSpPr>
      <dsp:spPr>
        <a:xfrm>
          <a:off x="194332" y="5005086"/>
          <a:ext cx="3802254" cy="151611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КУРСЫ </a:t>
          </a:r>
          <a:r>
            <a:rPr lang="ru-RU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повышения квалификации по обучению детей правилам безопасного поведения на дорогах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8343" y="5079097"/>
        <a:ext cx="3654232" cy="13680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6638" y="0"/>
          <a:ext cx="9268538" cy="2338704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127470" y="808443"/>
          <a:ext cx="1080684" cy="721817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162706" y="843679"/>
        <a:ext cx="1010212" cy="651345"/>
      </dsp:txXfrm>
    </dsp:sp>
    <dsp:sp modelId="{F679E0F4-D811-4A10-9EE2-33B54F5C60F9}">
      <dsp:nvSpPr>
        <dsp:cNvPr id="0" name=""/>
        <dsp:cNvSpPr/>
      </dsp:nvSpPr>
      <dsp:spPr>
        <a:xfrm>
          <a:off x="1248473" y="0"/>
          <a:ext cx="6075511" cy="2338704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"АЗБУКА БЕЗОПАСНОСТИ"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информационная: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*изучение передового педагогического опыта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*создание уголка ПДД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*</a:t>
          </a: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разработка дидактических игр: "</a:t>
          </a:r>
          <a:r>
            <a:rPr lang="tt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Угадай знак", 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"Дорожные знаки", "Виды транспортных средств";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 *создание макетов:"</a:t>
          </a:r>
          <a:r>
            <a:rPr lang="tt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Наш микрорайон", "По улицам нашего города" "Путешествие к светофору"  "Безопасный маршрут от дома до детского сада"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62639" y="114166"/>
        <a:ext cx="5847179" cy="2110372"/>
      </dsp:txXfrm>
    </dsp:sp>
    <dsp:sp modelId="{BA07D961-326B-44AC-BA2E-43EE26762B85}">
      <dsp:nvSpPr>
        <dsp:cNvPr id="0" name=""/>
        <dsp:cNvSpPr/>
      </dsp:nvSpPr>
      <dsp:spPr>
        <a:xfrm>
          <a:off x="7369524" y="345440"/>
          <a:ext cx="1950039" cy="157083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446206" y="422122"/>
        <a:ext cx="1796675" cy="1417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9027" y="0"/>
          <a:ext cx="9524110" cy="2059305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84787" y="666242"/>
          <a:ext cx="1073564" cy="72681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2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120267" y="701722"/>
        <a:ext cx="1002604" cy="655859"/>
      </dsp:txXfrm>
    </dsp:sp>
    <dsp:sp modelId="{F679E0F4-D811-4A10-9EE2-33B54F5C60F9}">
      <dsp:nvSpPr>
        <dsp:cNvPr id="0" name=""/>
        <dsp:cNvSpPr/>
      </dsp:nvSpPr>
      <dsp:spPr>
        <a:xfrm>
          <a:off x="1264856" y="270934"/>
          <a:ext cx="6175204" cy="1752163"/>
        </a:xfrm>
        <a:prstGeom prst="round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"СТРАНА СВЕТОФОРИЯ"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образовательная и воспитательная: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*</a:t>
          </a: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разработка конспектов занятий, организация ООД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перспективного плана по обучению детей безопасному поведению на дорогах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*проведение праздников, развлечений, конкурсов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50390" y="356468"/>
        <a:ext cx="6004136" cy="1581095"/>
      </dsp:txXfrm>
    </dsp:sp>
    <dsp:sp modelId="{BA07D961-326B-44AC-BA2E-43EE26762B85}">
      <dsp:nvSpPr>
        <dsp:cNvPr id="0" name=""/>
        <dsp:cNvSpPr/>
      </dsp:nvSpPr>
      <dsp:spPr>
        <a:xfrm>
          <a:off x="7391111" y="237285"/>
          <a:ext cx="2229765" cy="151694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465162" y="311336"/>
        <a:ext cx="2081663" cy="13688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3887" y="0"/>
          <a:ext cx="8974319" cy="1915160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50714" y="570384"/>
          <a:ext cx="1058450" cy="774391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3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88517" y="608187"/>
        <a:ext cx="982844" cy="698785"/>
      </dsp:txXfrm>
    </dsp:sp>
    <dsp:sp modelId="{F679E0F4-D811-4A10-9EE2-33B54F5C60F9}">
      <dsp:nvSpPr>
        <dsp:cNvPr id="0" name=""/>
        <dsp:cNvSpPr/>
      </dsp:nvSpPr>
      <dsp:spPr>
        <a:xfrm>
          <a:off x="1125268" y="87649"/>
          <a:ext cx="5831212" cy="1739861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"ДОРОЖНАЯ МОЗАИКА"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организация дополнительного образования: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программы "Азбука дорожного движения"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400" b="0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(рецензент: Миндубаева Г.Г.-методист лаборатории дошкольного образования ГАОУ ДПО “ИРО РТ”, 25ноября 2015г.)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*организация работы кружка "Дорожная мозаика"</a:t>
          </a:r>
        </a:p>
      </dsp:txBody>
      <dsp:txXfrm>
        <a:off x="1210201" y="172582"/>
        <a:ext cx="5661346" cy="1569995"/>
      </dsp:txXfrm>
    </dsp:sp>
    <dsp:sp modelId="{BA07D961-326B-44AC-BA2E-43EE26762B85}">
      <dsp:nvSpPr>
        <dsp:cNvPr id="0" name=""/>
        <dsp:cNvSpPr/>
      </dsp:nvSpPr>
      <dsp:spPr>
        <a:xfrm>
          <a:off x="6974670" y="220676"/>
          <a:ext cx="2118795" cy="141076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043538" y="289544"/>
        <a:ext cx="1981059" cy="1273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4872" y="0"/>
          <a:ext cx="9079664" cy="2136775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66635" y="641032"/>
          <a:ext cx="1011126" cy="85471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4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108359" y="682756"/>
        <a:ext cx="927678" cy="771262"/>
      </dsp:txXfrm>
    </dsp:sp>
    <dsp:sp modelId="{F679E0F4-D811-4A10-9EE2-33B54F5C60F9}">
      <dsp:nvSpPr>
        <dsp:cNvPr id="0" name=""/>
        <dsp:cNvSpPr/>
      </dsp:nvSpPr>
      <dsp:spPr>
        <a:xfrm>
          <a:off x="1098735" y="325349"/>
          <a:ext cx="6190796" cy="1486075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"ЗАТЕВАЙКА"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авторская: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*создание </a:t>
          </a:r>
          <a:r>
            <a:rPr lang="tt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многофункциональных пособий "Дорожный кубик", 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"Зонтик безопасности", "Умный светофор", "Знаки помощники", "Башмачок-светофорик", Платковые куклы: "Зебрик", "Светофорка"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171279" y="397893"/>
        <a:ext cx="6045708" cy="1340987"/>
      </dsp:txXfrm>
    </dsp:sp>
    <dsp:sp modelId="{BA07D961-326B-44AC-BA2E-43EE26762B85}">
      <dsp:nvSpPr>
        <dsp:cNvPr id="0" name=""/>
        <dsp:cNvSpPr/>
      </dsp:nvSpPr>
      <dsp:spPr>
        <a:xfrm>
          <a:off x="7313219" y="318751"/>
          <a:ext cx="1872269" cy="1428929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382974" y="388506"/>
        <a:ext cx="1732759" cy="12894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4895" y="0"/>
          <a:ext cx="9082158" cy="2291080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114801" y="687324"/>
          <a:ext cx="1014123" cy="91643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5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159538" y="732061"/>
        <a:ext cx="924649" cy="826958"/>
      </dsp:txXfrm>
    </dsp:sp>
    <dsp:sp modelId="{F679E0F4-D811-4A10-9EE2-33B54F5C60F9}">
      <dsp:nvSpPr>
        <dsp:cNvPr id="0" name=""/>
        <dsp:cNvSpPr/>
      </dsp:nvSpPr>
      <dsp:spPr>
        <a:xfrm>
          <a:off x="1165632" y="0"/>
          <a:ext cx="6126105" cy="2291080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"ЗА БЕЗОПАСНОСТЬ - ВСЕ ВМЕСТЕ"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с социумом: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*разработка плана работы с родителями по профилактике ДДТТ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*организация флэшмоба, конкурсов, викторин, КВН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*проведение акций: "Престегни самое дорогое",  "Колесо безопасности", "Знай и соблюдай", "Безопасная дорога в детский сад"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*совместные мероприятия с отрядом ЮИД МБОУ "Гимназия № 3"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*сотрудничество с Чистопольским филиалом ГУ "Дирекция  финансирования программ безопасности дорожного движения РТ"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77473" y="111841"/>
        <a:ext cx="5902423" cy="2067398"/>
      </dsp:txXfrm>
    </dsp:sp>
    <dsp:sp modelId="{BA07D961-326B-44AC-BA2E-43EE26762B85}">
      <dsp:nvSpPr>
        <dsp:cNvPr id="0" name=""/>
        <dsp:cNvSpPr/>
      </dsp:nvSpPr>
      <dsp:spPr>
        <a:xfrm>
          <a:off x="7333196" y="263991"/>
          <a:ext cx="1808704" cy="168767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415581" y="346376"/>
        <a:ext cx="1643934" cy="15229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9C22-92D6-428D-81BE-9467E68C521C}">
      <dsp:nvSpPr>
        <dsp:cNvPr id="0" name=""/>
        <dsp:cNvSpPr/>
      </dsp:nvSpPr>
      <dsp:spPr>
        <a:xfrm>
          <a:off x="83812" y="0"/>
          <a:ext cx="8966215" cy="2950209"/>
        </a:xfrm>
        <a:prstGeom prst="right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A2C4C-FD29-4847-A7F9-2FBA62CAC996}">
      <dsp:nvSpPr>
        <dsp:cNvPr id="0" name=""/>
        <dsp:cNvSpPr/>
      </dsp:nvSpPr>
      <dsp:spPr>
        <a:xfrm>
          <a:off x="161381" y="885062"/>
          <a:ext cx="979791" cy="1180084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6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ступень</a:t>
          </a:r>
        </a:p>
      </dsp:txBody>
      <dsp:txXfrm>
        <a:off x="209210" y="932891"/>
        <a:ext cx="884133" cy="1084426"/>
      </dsp:txXfrm>
    </dsp:sp>
    <dsp:sp modelId="{F679E0F4-D811-4A10-9EE2-33B54F5C60F9}">
      <dsp:nvSpPr>
        <dsp:cNvPr id="0" name=""/>
        <dsp:cNvSpPr/>
      </dsp:nvSpPr>
      <dsp:spPr>
        <a:xfrm>
          <a:off x="1101460" y="0"/>
          <a:ext cx="6077249" cy="2950210"/>
        </a:xfrm>
        <a:prstGeom prst="roundRect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rPr>
            <a:t>"АКАДЕМИК ДОРОЖНЫХ НАУК "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результативная: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*участие в семинарах, конференциях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*публикации </a:t>
          </a: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 сайте </a:t>
          </a:r>
          <a:r>
            <a:rPr lang="en-US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infourok.ru</a:t>
          </a: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 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*победы воспитанников в конкурсах "Дорожная мозаика",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Всероссийских викторинах "В гостях у </a:t>
          </a:r>
          <a:r>
            <a:rPr lang="ru-RU" sz="1400" b="1" kern="1200" dirty="0" err="1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Светофорика"</a:t>
          </a: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"Я пешеход",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</a:t>
          </a: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Дорогой безопасности", очной Республиканской олимпиаде «Зебра»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*победы педагога в конкурсах "Воспитатель года- 2014",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"Академик дорожных наук-2017","</a:t>
          </a:r>
          <a:r>
            <a:rPr lang="ru-RU" sz="1400" b="1" kern="12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Формула безопасности"</a:t>
          </a: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rgbClr val="C0504D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45477" y="144017"/>
        <a:ext cx="5789215" cy="2662176"/>
      </dsp:txXfrm>
    </dsp:sp>
    <dsp:sp modelId="{BA07D961-326B-44AC-BA2E-43EE26762B85}">
      <dsp:nvSpPr>
        <dsp:cNvPr id="0" name=""/>
        <dsp:cNvSpPr/>
      </dsp:nvSpPr>
      <dsp:spPr>
        <a:xfrm>
          <a:off x="7209943" y="339940"/>
          <a:ext cx="1833461" cy="217320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299445" y="429442"/>
        <a:ext cx="1654457" cy="1994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0.54588</cdr:x>
      <cdr:y>0.3831</cdr:y>
    </cdr:from>
    <cdr:to>
      <cdr:x>0.68752</cdr:x>
      <cdr:y>0.6338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4035" y="139728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0.56339</cdr:x>
      <cdr:y>0.43944</cdr:y>
    </cdr:from>
    <cdr:to>
      <cdr:x>0.70503</cdr:x>
      <cdr:y>0.69014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37050" y="16027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Октябрь 2024</a:t>
          </a:r>
          <a:endParaRPr lang="ru-RU" sz="1600" b="1" dirty="0"/>
        </a:p>
      </cdr:txBody>
    </cdr:sp>
  </cdr:relSizeAnchor>
  <cdr:relSizeAnchor xmlns:cdr="http://schemas.openxmlformats.org/drawingml/2006/chartDrawing">
    <cdr:from>
      <cdr:x>0.3374</cdr:x>
      <cdr:y>0.67042</cdr:y>
    </cdr:from>
    <cdr:to>
      <cdr:x>0.47904</cdr:x>
      <cdr:y>0.92113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178121" y="244524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Март, 2025</a:t>
          </a:r>
          <a:endParaRPr lang="ru-RU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FEB98-DCBC-4984-AB64-E7E0006699A9}" type="datetimeFigureOut">
              <a:rPr lang="ru-RU" smtClean="0"/>
              <a:pPr/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43000"/>
            <a:ext cx="4378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AC187-EB2D-45B8-A809-6429CA0EFC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370513" y="8729940"/>
            <a:ext cx="1047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1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03342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DBAF-F741-4B23-BCFB-98497B39449F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988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DBAF-F741-4B23-BCFB-98497B39449F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758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6411" y="2354317"/>
            <a:ext cx="9139318" cy="16245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2822" y="4294612"/>
            <a:ext cx="7526497" cy="19367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8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6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5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94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13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3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51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33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41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95300" y="303502"/>
            <a:ext cx="2419231" cy="64664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7607" y="303502"/>
            <a:ext cx="7078491" cy="64664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46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6411" y="2354317"/>
            <a:ext cx="9139318" cy="16245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2822" y="4294612"/>
            <a:ext cx="7526497" cy="19367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8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6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5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94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13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3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51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967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3717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345" y="4870034"/>
            <a:ext cx="9139318" cy="1505219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9345" y="3212187"/>
            <a:ext cx="9139318" cy="165784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89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79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69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758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948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138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32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517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776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7607" y="1768370"/>
            <a:ext cx="4748861" cy="50016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65670" y="1768370"/>
            <a:ext cx="4748861" cy="50016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832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7607" y="1696442"/>
            <a:ext cx="4750728" cy="7069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8968" indent="0">
              <a:buNone/>
              <a:defRPr sz="2300" b="1"/>
            </a:lvl2pPr>
            <a:lvl3pPr marL="1037935" indent="0">
              <a:buNone/>
              <a:defRPr sz="2000" b="1"/>
            </a:lvl3pPr>
            <a:lvl4pPr marL="1556903" indent="0">
              <a:buNone/>
              <a:defRPr sz="1800" b="1"/>
            </a:lvl4pPr>
            <a:lvl5pPr marL="2075871" indent="0">
              <a:buNone/>
              <a:defRPr sz="1800" b="1"/>
            </a:lvl5pPr>
            <a:lvl6pPr marL="2594839" indent="0">
              <a:buNone/>
              <a:defRPr sz="1800" b="1"/>
            </a:lvl6pPr>
            <a:lvl7pPr marL="3113806" indent="0">
              <a:buNone/>
              <a:defRPr sz="1800" b="1"/>
            </a:lvl7pPr>
            <a:lvl8pPr marL="3632774" indent="0">
              <a:buNone/>
              <a:defRPr sz="1800" b="1"/>
            </a:lvl8pPr>
            <a:lvl9pPr marL="415174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07" y="2403439"/>
            <a:ext cx="4750728" cy="436653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61937" y="1696442"/>
            <a:ext cx="4752594" cy="7069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8968" indent="0">
              <a:buNone/>
              <a:defRPr sz="2300" b="1"/>
            </a:lvl2pPr>
            <a:lvl3pPr marL="1037935" indent="0">
              <a:buNone/>
              <a:defRPr sz="2000" b="1"/>
            </a:lvl3pPr>
            <a:lvl4pPr marL="1556903" indent="0">
              <a:buNone/>
              <a:defRPr sz="1800" b="1"/>
            </a:lvl4pPr>
            <a:lvl5pPr marL="2075871" indent="0">
              <a:buNone/>
              <a:defRPr sz="1800" b="1"/>
            </a:lvl5pPr>
            <a:lvl6pPr marL="2594839" indent="0">
              <a:buNone/>
              <a:defRPr sz="1800" b="1"/>
            </a:lvl6pPr>
            <a:lvl7pPr marL="3113806" indent="0">
              <a:buNone/>
              <a:defRPr sz="1800" b="1"/>
            </a:lvl7pPr>
            <a:lvl8pPr marL="3632774" indent="0">
              <a:buNone/>
              <a:defRPr sz="1800" b="1"/>
            </a:lvl8pPr>
            <a:lvl9pPr marL="415174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61937" y="2403439"/>
            <a:ext cx="4752594" cy="436653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2733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3588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533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608" y="301746"/>
            <a:ext cx="3537379" cy="128417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3788" y="301746"/>
            <a:ext cx="6010744" cy="646823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7608" y="1585920"/>
            <a:ext cx="3537379" cy="5184059"/>
          </a:xfrm>
        </p:spPr>
        <p:txBody>
          <a:bodyPr/>
          <a:lstStyle>
            <a:lvl1pPr marL="0" indent="0">
              <a:buNone/>
              <a:defRPr sz="1600"/>
            </a:lvl1pPr>
            <a:lvl2pPr marL="518968" indent="0">
              <a:buNone/>
              <a:defRPr sz="1400"/>
            </a:lvl2pPr>
            <a:lvl3pPr marL="1037935" indent="0">
              <a:buNone/>
              <a:defRPr sz="1100"/>
            </a:lvl3pPr>
            <a:lvl4pPr marL="1556903" indent="0">
              <a:buNone/>
              <a:defRPr sz="1000"/>
            </a:lvl4pPr>
            <a:lvl5pPr marL="2075871" indent="0">
              <a:buNone/>
              <a:defRPr sz="1000"/>
            </a:lvl5pPr>
            <a:lvl6pPr marL="2594839" indent="0">
              <a:buNone/>
              <a:defRPr sz="1000"/>
            </a:lvl6pPr>
            <a:lvl7pPr marL="3113806" indent="0">
              <a:buNone/>
              <a:defRPr sz="1000"/>
            </a:lvl7pPr>
            <a:lvl8pPr marL="3632774" indent="0">
              <a:buNone/>
              <a:defRPr sz="1000"/>
            </a:lvl8pPr>
            <a:lvl9pPr marL="415174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89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783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7494" y="5305107"/>
            <a:ext cx="6451283" cy="62629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07494" y="677174"/>
            <a:ext cx="6451283" cy="4547235"/>
          </a:xfrm>
        </p:spPr>
        <p:txBody>
          <a:bodyPr/>
          <a:lstStyle>
            <a:lvl1pPr marL="0" indent="0">
              <a:buNone/>
              <a:defRPr sz="3600"/>
            </a:lvl1pPr>
            <a:lvl2pPr marL="518968" indent="0">
              <a:buNone/>
              <a:defRPr sz="3200"/>
            </a:lvl2pPr>
            <a:lvl3pPr marL="1037935" indent="0">
              <a:buNone/>
              <a:defRPr sz="2700"/>
            </a:lvl3pPr>
            <a:lvl4pPr marL="1556903" indent="0">
              <a:buNone/>
              <a:defRPr sz="2300"/>
            </a:lvl4pPr>
            <a:lvl5pPr marL="2075871" indent="0">
              <a:buNone/>
              <a:defRPr sz="2300"/>
            </a:lvl5pPr>
            <a:lvl6pPr marL="2594839" indent="0">
              <a:buNone/>
              <a:defRPr sz="2300"/>
            </a:lvl6pPr>
            <a:lvl7pPr marL="3113806" indent="0">
              <a:buNone/>
              <a:defRPr sz="2300"/>
            </a:lvl7pPr>
            <a:lvl8pPr marL="3632774" indent="0">
              <a:buNone/>
              <a:defRPr sz="2300"/>
            </a:lvl8pPr>
            <a:lvl9pPr marL="4151742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07494" y="5931406"/>
            <a:ext cx="6451283" cy="889447"/>
          </a:xfrm>
        </p:spPr>
        <p:txBody>
          <a:bodyPr/>
          <a:lstStyle>
            <a:lvl1pPr marL="0" indent="0">
              <a:buNone/>
              <a:defRPr sz="1600"/>
            </a:lvl1pPr>
            <a:lvl2pPr marL="518968" indent="0">
              <a:buNone/>
              <a:defRPr sz="1400"/>
            </a:lvl2pPr>
            <a:lvl3pPr marL="1037935" indent="0">
              <a:buNone/>
              <a:defRPr sz="1100"/>
            </a:lvl3pPr>
            <a:lvl4pPr marL="1556903" indent="0">
              <a:buNone/>
              <a:defRPr sz="1000"/>
            </a:lvl4pPr>
            <a:lvl5pPr marL="2075871" indent="0">
              <a:buNone/>
              <a:defRPr sz="1000"/>
            </a:lvl5pPr>
            <a:lvl6pPr marL="2594839" indent="0">
              <a:buNone/>
              <a:defRPr sz="1000"/>
            </a:lvl6pPr>
            <a:lvl7pPr marL="3113806" indent="0">
              <a:buNone/>
              <a:defRPr sz="1000"/>
            </a:lvl7pPr>
            <a:lvl8pPr marL="3632774" indent="0">
              <a:buNone/>
              <a:defRPr sz="1000"/>
            </a:lvl8pPr>
            <a:lvl9pPr marL="415174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6515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951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95300" y="303502"/>
            <a:ext cx="2419231" cy="64664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7607" y="303502"/>
            <a:ext cx="7078491" cy="64664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471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11" y="1240315"/>
            <a:ext cx="9139317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9813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929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10" y="1889420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610" y="5071783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3903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2802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403499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11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11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3271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3271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5702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99814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5818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345" y="4870034"/>
            <a:ext cx="9139318" cy="1505219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9345" y="3212187"/>
            <a:ext cx="9139318" cy="165784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89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79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569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758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948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138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32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517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119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059" y="1091198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6950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059" y="1091198"/>
            <a:ext cx="5443270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4788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7846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210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2754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11" y="1240315"/>
            <a:ext cx="9139317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27786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15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10" y="1889420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610" y="5071783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11249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1717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403499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11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11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3271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3271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6749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192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7607" y="1768370"/>
            <a:ext cx="4748861" cy="50016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65670" y="1768370"/>
            <a:ext cx="4748861" cy="50016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3824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1270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059" y="1091198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92414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059" y="1091198"/>
            <a:ext cx="5443270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728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62533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210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77642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4017" y="1240315"/>
            <a:ext cx="8064104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3812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53855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609" y="1889419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3609" y="5071782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>
                    <a:tint val="75000"/>
                  </a:schemeClr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933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84123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403497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10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10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43270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43270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236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7607" y="1696442"/>
            <a:ext cx="4750728" cy="7069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8968" indent="0">
              <a:buNone/>
              <a:defRPr sz="2300" b="1"/>
            </a:lvl2pPr>
            <a:lvl3pPr marL="1037935" indent="0">
              <a:buNone/>
              <a:defRPr sz="2000" b="1"/>
            </a:lvl3pPr>
            <a:lvl4pPr marL="1556903" indent="0">
              <a:buNone/>
              <a:defRPr sz="1800" b="1"/>
            </a:lvl4pPr>
            <a:lvl5pPr marL="2075871" indent="0">
              <a:buNone/>
              <a:defRPr sz="1800" b="1"/>
            </a:lvl5pPr>
            <a:lvl6pPr marL="2594839" indent="0">
              <a:buNone/>
              <a:defRPr sz="1800" b="1"/>
            </a:lvl6pPr>
            <a:lvl7pPr marL="3113806" indent="0">
              <a:buNone/>
              <a:defRPr sz="1800" b="1"/>
            </a:lvl7pPr>
            <a:lvl8pPr marL="3632774" indent="0">
              <a:buNone/>
              <a:defRPr sz="1800" b="1"/>
            </a:lvl8pPr>
            <a:lvl9pPr marL="415174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07" y="2403439"/>
            <a:ext cx="4750728" cy="436653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61937" y="1696442"/>
            <a:ext cx="4752594" cy="70699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8968" indent="0">
              <a:buNone/>
              <a:defRPr sz="2300" b="1"/>
            </a:lvl2pPr>
            <a:lvl3pPr marL="1037935" indent="0">
              <a:buNone/>
              <a:defRPr sz="2000" b="1"/>
            </a:lvl3pPr>
            <a:lvl4pPr marL="1556903" indent="0">
              <a:buNone/>
              <a:defRPr sz="1800" b="1"/>
            </a:lvl4pPr>
            <a:lvl5pPr marL="2075871" indent="0">
              <a:buNone/>
              <a:defRPr sz="1800" b="1"/>
            </a:lvl5pPr>
            <a:lvl6pPr marL="2594839" indent="0">
              <a:buNone/>
              <a:defRPr sz="1800" b="1"/>
            </a:lvl6pPr>
            <a:lvl7pPr marL="3113806" indent="0">
              <a:buNone/>
              <a:defRPr sz="1800" b="1"/>
            </a:lvl7pPr>
            <a:lvl8pPr marL="3632774" indent="0">
              <a:buNone/>
              <a:defRPr sz="1800" b="1"/>
            </a:lvl8pPr>
            <a:lvl9pPr marL="415174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61937" y="2403439"/>
            <a:ext cx="4752594" cy="436653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78304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29960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5328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059" y="1091197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4919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1059" y="1091197"/>
            <a:ext cx="5443270" cy="5385807"/>
          </a:xfrm>
        </p:spPr>
        <p:txBody>
          <a:bodyPr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1608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28853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9209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0460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4017" y="1240315"/>
            <a:ext cx="8064104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0086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40687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609" y="1889419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3609" y="5071782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>
                    <a:tint val="75000"/>
                  </a:schemeClr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19125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876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09021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403497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10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10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43270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43270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41705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26439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52016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059" y="1091197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18925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1059" y="1091197"/>
            <a:ext cx="5443270" cy="5385807"/>
          </a:xfrm>
        </p:spPr>
        <p:txBody>
          <a:bodyPr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97277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99580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9209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61382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11" y="1240315"/>
            <a:ext cx="9139317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5730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98134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10" y="1889420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610" y="5071783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66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70637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1444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403499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11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11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3271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3271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62860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87468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61677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059" y="1091198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65804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059" y="1091198"/>
            <a:ext cx="5443270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6377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71187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210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6580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11" y="1240315"/>
            <a:ext cx="9139317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63025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749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608" y="301746"/>
            <a:ext cx="3537379" cy="128417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3788" y="301746"/>
            <a:ext cx="6010744" cy="646823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7608" y="1585920"/>
            <a:ext cx="3537379" cy="5184059"/>
          </a:xfrm>
        </p:spPr>
        <p:txBody>
          <a:bodyPr/>
          <a:lstStyle>
            <a:lvl1pPr marL="0" indent="0">
              <a:buNone/>
              <a:defRPr sz="1600"/>
            </a:lvl1pPr>
            <a:lvl2pPr marL="518968" indent="0">
              <a:buNone/>
              <a:defRPr sz="1400"/>
            </a:lvl2pPr>
            <a:lvl3pPr marL="1037935" indent="0">
              <a:buNone/>
              <a:defRPr sz="1100"/>
            </a:lvl3pPr>
            <a:lvl4pPr marL="1556903" indent="0">
              <a:buNone/>
              <a:defRPr sz="1000"/>
            </a:lvl4pPr>
            <a:lvl5pPr marL="2075871" indent="0">
              <a:buNone/>
              <a:defRPr sz="1000"/>
            </a:lvl5pPr>
            <a:lvl6pPr marL="2594839" indent="0">
              <a:buNone/>
              <a:defRPr sz="1000"/>
            </a:lvl6pPr>
            <a:lvl7pPr marL="3113806" indent="0">
              <a:buNone/>
              <a:defRPr sz="1000"/>
            </a:lvl7pPr>
            <a:lvl8pPr marL="3632774" indent="0">
              <a:buNone/>
              <a:defRPr sz="1000"/>
            </a:lvl8pPr>
            <a:lvl9pPr marL="415174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07820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10" y="1889420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610" y="5071783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90287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96908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403499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11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11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3271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3271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2538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20476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6837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059" y="1091198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12127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059" y="1091198"/>
            <a:ext cx="5443270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484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38319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210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9729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11" y="1240315"/>
            <a:ext cx="9139317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17" y="3980586"/>
            <a:ext cx="8064104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2" indent="0" algn="ctr">
              <a:buNone/>
              <a:defRPr sz="2210"/>
            </a:lvl2pPr>
            <a:lvl3pPr marL="1010503" indent="0" algn="ctr">
              <a:buNone/>
              <a:defRPr sz="1989"/>
            </a:lvl3pPr>
            <a:lvl4pPr marL="1515755" indent="0" algn="ctr">
              <a:buNone/>
              <a:defRPr sz="1768"/>
            </a:lvl4pPr>
            <a:lvl5pPr marL="2021007" indent="0" algn="ctr">
              <a:buNone/>
              <a:defRPr sz="1768"/>
            </a:lvl5pPr>
            <a:lvl6pPr marL="2526259" indent="0" algn="ctr">
              <a:buNone/>
              <a:defRPr sz="1768"/>
            </a:lvl6pPr>
            <a:lvl7pPr marL="3031510" indent="0" algn="ctr">
              <a:buNone/>
              <a:defRPr sz="1768"/>
            </a:lvl7pPr>
            <a:lvl8pPr marL="3536762" indent="0" algn="ctr">
              <a:buNone/>
              <a:defRPr sz="1768"/>
            </a:lvl8pPr>
            <a:lvl9pPr marL="4042014" indent="0" algn="ctr">
              <a:buNone/>
              <a:defRPr sz="1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338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7494" y="5305107"/>
            <a:ext cx="6451283" cy="62629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07494" y="677174"/>
            <a:ext cx="6451283" cy="4547235"/>
          </a:xfrm>
        </p:spPr>
        <p:txBody>
          <a:bodyPr/>
          <a:lstStyle>
            <a:lvl1pPr marL="0" indent="0">
              <a:buNone/>
              <a:defRPr sz="3600"/>
            </a:lvl1pPr>
            <a:lvl2pPr marL="518968" indent="0">
              <a:buNone/>
              <a:defRPr sz="3200"/>
            </a:lvl2pPr>
            <a:lvl3pPr marL="1037935" indent="0">
              <a:buNone/>
              <a:defRPr sz="2700"/>
            </a:lvl3pPr>
            <a:lvl4pPr marL="1556903" indent="0">
              <a:buNone/>
              <a:defRPr sz="2300"/>
            </a:lvl4pPr>
            <a:lvl5pPr marL="2075871" indent="0">
              <a:buNone/>
              <a:defRPr sz="2300"/>
            </a:lvl5pPr>
            <a:lvl6pPr marL="2594839" indent="0">
              <a:buNone/>
              <a:defRPr sz="2300"/>
            </a:lvl6pPr>
            <a:lvl7pPr marL="3113806" indent="0">
              <a:buNone/>
              <a:defRPr sz="2300"/>
            </a:lvl7pPr>
            <a:lvl8pPr marL="3632774" indent="0">
              <a:buNone/>
              <a:defRPr sz="2300"/>
            </a:lvl8pPr>
            <a:lvl9pPr marL="4151742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07494" y="5931406"/>
            <a:ext cx="6451283" cy="889447"/>
          </a:xfrm>
        </p:spPr>
        <p:txBody>
          <a:bodyPr/>
          <a:lstStyle>
            <a:lvl1pPr marL="0" indent="0">
              <a:buNone/>
              <a:defRPr sz="1600"/>
            </a:lvl1pPr>
            <a:lvl2pPr marL="518968" indent="0">
              <a:buNone/>
              <a:defRPr sz="1400"/>
            </a:lvl2pPr>
            <a:lvl3pPr marL="1037935" indent="0">
              <a:buNone/>
              <a:defRPr sz="1100"/>
            </a:lvl3pPr>
            <a:lvl4pPr marL="1556903" indent="0">
              <a:buNone/>
              <a:defRPr sz="1000"/>
            </a:lvl4pPr>
            <a:lvl5pPr marL="2075871" indent="0">
              <a:buNone/>
              <a:defRPr sz="1000"/>
            </a:lvl5pPr>
            <a:lvl6pPr marL="2594839" indent="0">
              <a:buNone/>
              <a:defRPr sz="1000"/>
            </a:lvl6pPr>
            <a:lvl7pPr marL="3113806" indent="0">
              <a:buNone/>
              <a:defRPr sz="1000"/>
            </a:lvl7pPr>
            <a:lvl8pPr marL="3632774" indent="0">
              <a:buNone/>
              <a:defRPr sz="1000"/>
            </a:lvl8pPr>
            <a:lvl9pPr marL="415174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77045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092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10" y="1889420"/>
            <a:ext cx="9273719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610" y="5071783"/>
            <a:ext cx="9273719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2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03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5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07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59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1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62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14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02915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9209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270" y="2017485"/>
            <a:ext cx="4569659" cy="4808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78347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403499"/>
            <a:ext cx="9273719" cy="14648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11" y="1857841"/>
            <a:ext cx="4548658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11" y="2768340"/>
            <a:ext cx="4548658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3271" y="1857841"/>
            <a:ext cx="4571059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2" indent="0">
              <a:buNone/>
              <a:defRPr sz="2210" b="1"/>
            </a:lvl2pPr>
            <a:lvl3pPr marL="1010503" indent="0">
              <a:buNone/>
              <a:defRPr sz="1989" b="1"/>
            </a:lvl3pPr>
            <a:lvl4pPr marL="1515755" indent="0">
              <a:buNone/>
              <a:defRPr sz="1768" b="1"/>
            </a:lvl4pPr>
            <a:lvl5pPr marL="2021007" indent="0">
              <a:buNone/>
              <a:defRPr sz="1768" b="1"/>
            </a:lvl5pPr>
            <a:lvl6pPr marL="2526259" indent="0">
              <a:buNone/>
              <a:defRPr sz="1768" b="1"/>
            </a:lvl6pPr>
            <a:lvl7pPr marL="3031510" indent="0">
              <a:buNone/>
              <a:defRPr sz="1768" b="1"/>
            </a:lvl7pPr>
            <a:lvl8pPr marL="3536762" indent="0">
              <a:buNone/>
              <a:defRPr sz="1768" b="1"/>
            </a:lvl8pPr>
            <a:lvl9pPr marL="4042014" indent="0">
              <a:buNone/>
              <a:defRPr sz="1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3271" y="2768340"/>
            <a:ext cx="4571059" cy="40718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08129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25851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6616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059" y="1091198"/>
            <a:ext cx="5443270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6039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10" y="505248"/>
            <a:ext cx="3467844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059" y="1091198"/>
            <a:ext cx="5443270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2" indent="0">
              <a:buNone/>
              <a:defRPr sz="3094"/>
            </a:lvl2pPr>
            <a:lvl3pPr marL="1010503" indent="0">
              <a:buNone/>
              <a:defRPr sz="2652"/>
            </a:lvl3pPr>
            <a:lvl4pPr marL="1515755" indent="0">
              <a:buNone/>
              <a:defRPr sz="2210"/>
            </a:lvl4pPr>
            <a:lvl5pPr marL="2021007" indent="0">
              <a:buNone/>
              <a:defRPr sz="2210"/>
            </a:lvl5pPr>
            <a:lvl6pPr marL="2526259" indent="0">
              <a:buNone/>
              <a:defRPr sz="2210"/>
            </a:lvl6pPr>
            <a:lvl7pPr marL="3031510" indent="0">
              <a:buNone/>
              <a:defRPr sz="2210"/>
            </a:lvl7pPr>
            <a:lvl8pPr marL="3536762" indent="0">
              <a:buNone/>
              <a:defRPr sz="2210"/>
            </a:lvl8pPr>
            <a:lvl9pPr marL="4042014" indent="0">
              <a:buNone/>
              <a:defRPr sz="22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610" y="2273617"/>
            <a:ext cx="3467844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2" indent="0">
              <a:buNone/>
              <a:defRPr sz="1547"/>
            </a:lvl2pPr>
            <a:lvl3pPr marL="1010503" indent="0">
              <a:buNone/>
              <a:defRPr sz="1326"/>
            </a:lvl3pPr>
            <a:lvl4pPr marL="1515755" indent="0">
              <a:buNone/>
              <a:defRPr sz="1105"/>
            </a:lvl4pPr>
            <a:lvl5pPr marL="2021007" indent="0">
              <a:buNone/>
              <a:defRPr sz="1105"/>
            </a:lvl5pPr>
            <a:lvl6pPr marL="2526259" indent="0">
              <a:buNone/>
              <a:defRPr sz="1105"/>
            </a:lvl6pPr>
            <a:lvl7pPr marL="3031510" indent="0">
              <a:buNone/>
              <a:defRPr sz="1105"/>
            </a:lvl7pPr>
            <a:lvl8pPr marL="3536762" indent="0">
              <a:buNone/>
              <a:defRPr sz="1105"/>
            </a:lvl8pPr>
            <a:lvl9pPr marL="4042014" indent="0">
              <a:buNone/>
              <a:defRPr sz="110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3214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00253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499" y="403497"/>
            <a:ext cx="2318430" cy="64226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9210" y="403497"/>
            <a:ext cx="6820888" cy="642261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418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608" y="303501"/>
            <a:ext cx="9676924" cy="1263121"/>
          </a:xfrm>
          <a:prstGeom prst="rect">
            <a:avLst/>
          </a:prstGeom>
        </p:spPr>
        <p:txBody>
          <a:bodyPr vert="horz" lIns="103794" tIns="51897" rIns="103794" bIns="518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7608" y="1768370"/>
            <a:ext cx="9676924" cy="5001608"/>
          </a:xfrm>
          <a:prstGeom prst="rect">
            <a:avLst/>
          </a:prstGeom>
        </p:spPr>
        <p:txBody>
          <a:bodyPr vert="horz" lIns="103794" tIns="51897" rIns="103794" bIns="518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7607" y="7024357"/>
            <a:ext cx="2508832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7935"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73648" y="7024357"/>
            <a:ext cx="3404844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05699" y="7024357"/>
            <a:ext cx="2508832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793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136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3793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226" indent="-389226" algn="l" defTabSz="103793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3323" indent="-324355" algn="l" defTabSz="103793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7419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6387" indent="-259484" algn="l" defTabSz="103793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5355" indent="-259484" algn="l" defTabSz="103793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54322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3290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2258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1226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8968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7935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6903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5871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4839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806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2774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1742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608" y="303501"/>
            <a:ext cx="9676924" cy="1263121"/>
          </a:xfrm>
          <a:prstGeom prst="rect">
            <a:avLst/>
          </a:prstGeom>
        </p:spPr>
        <p:txBody>
          <a:bodyPr vert="horz" lIns="103794" tIns="51897" rIns="103794" bIns="518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7608" y="1768370"/>
            <a:ext cx="9676924" cy="5001608"/>
          </a:xfrm>
          <a:prstGeom prst="rect">
            <a:avLst/>
          </a:prstGeom>
        </p:spPr>
        <p:txBody>
          <a:bodyPr vert="horz" lIns="103794" tIns="51897" rIns="103794" bIns="518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7607" y="7024357"/>
            <a:ext cx="2508832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7935"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73648" y="7024357"/>
            <a:ext cx="3404844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05699" y="7024357"/>
            <a:ext cx="2508832" cy="403497"/>
          </a:xfrm>
          <a:prstGeom prst="rect">
            <a:avLst/>
          </a:prstGeom>
        </p:spPr>
        <p:txBody>
          <a:bodyPr vert="horz" lIns="103794" tIns="51897" rIns="103794" bIns="5189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793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793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57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03793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226" indent="-389226" algn="l" defTabSz="103793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3323" indent="-324355" algn="l" defTabSz="103793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7419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6387" indent="-259484" algn="l" defTabSz="103793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5355" indent="-259484" algn="l" defTabSz="103793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54322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3290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2258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1226" indent="-259484" algn="l" defTabSz="103793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8968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7935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6903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5871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4839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806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2774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1742" algn="l" defTabSz="10379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9210" y="403499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10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1646" y="7024357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3697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367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9210" y="403499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10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BBDBE-B801-4976-B979-6E4541843E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1646" y="7024357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3697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CE218-6DBA-44A4-B00B-5BCF4BF3A8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145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10" y="403497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9210" y="7024356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61646" y="7024356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93697" y="7024356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49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10" y="403497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9210" y="7024356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4CAD2-9768-412E-A581-9F913CFEBC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61646" y="7024356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93697" y="7024356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65032-ADBF-4DD3-9E52-8790F9DBC6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36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9210" y="403499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10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1646" y="7024357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3697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994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9210" y="403499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10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1646" y="7024357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3697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994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9210" y="403499"/>
            <a:ext cx="9273719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210" y="2017485"/>
            <a:ext cx="9273719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10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459BF-3D6E-4423-973E-CB10674B2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1646" y="7024357"/>
            <a:ext cx="3628847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3697" y="7024357"/>
            <a:ext cx="2419231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B960-7B9E-4957-B069-BC34BE34D4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471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1010503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6" indent="-252626" algn="l" defTabSz="1010503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7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29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81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33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884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36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388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40" indent="-252626" algn="l" defTabSz="1010503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03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55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07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59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10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62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14" algn="l" defTabSz="1010503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openxmlformats.org/officeDocument/2006/relationships/diagramLayout" Target="../diagrams/layout5.xml"/><Relationship Id="rId17" Type="http://schemas.microsoft.com/office/2007/relationships/diagramDrawing" Target="../diagrams/drawing5.xml"/><Relationship Id="rId2" Type="http://schemas.openxmlformats.org/officeDocument/2006/relationships/image" Target="../media/image4.png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Relationship Id="rId14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openxmlformats.org/officeDocument/2006/relationships/diagramData" Target="../diagrams/data7.xml"/><Relationship Id="rId12" Type="http://schemas.microsoft.com/office/2007/relationships/diagramDrawing" Target="../diagrams/drawing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6.xml"/><Relationship Id="rId11" Type="http://schemas.microsoft.com/office/2007/relationships/diagramDrawing" Target="../diagrams/drawing6.xml"/><Relationship Id="rId5" Type="http://schemas.openxmlformats.org/officeDocument/2006/relationships/diagramQuickStyle" Target="../diagrams/quickStyle6.xml"/><Relationship Id="rId10" Type="http://schemas.openxmlformats.org/officeDocument/2006/relationships/diagramColors" Target="../diagrams/colors7.xml"/><Relationship Id="rId4" Type="http://schemas.openxmlformats.org/officeDocument/2006/relationships/diagramLayout" Target="../diagrams/layout6.xml"/><Relationship Id="rId9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065" y="-39951"/>
            <a:ext cx="10729073" cy="754936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236" y="128890"/>
            <a:ext cx="1192700" cy="105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7689" y="284581"/>
            <a:ext cx="10044203" cy="1865290"/>
          </a:xfrm>
          <a:prstGeom prst="rect">
            <a:avLst/>
          </a:prstGeom>
        </p:spPr>
        <p:txBody>
          <a:bodyPr wrap="square" lIns="103794" tIns="51897" rIns="103794" bIns="51897">
            <a:spAutoFit/>
          </a:bodyPr>
          <a:lstStyle/>
          <a:p>
            <a:pPr algn="ctr" defTabSz="1337329">
              <a:lnSpc>
                <a:spcPct val="11500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Муниципальное автономное  дошкольное образовательное учреждение                 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 defTabSz="1337329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«Детский сад № 20 общеразвивающего вида «Мозаика»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defTabSz="1337329"/>
            <a:r>
              <a:rPr 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  <a:p>
            <a:pPr algn="ctr" defTabSz="1178160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Татарстан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Республикасы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Чистай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районы “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Гомуми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үсеш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төрендәге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ctr" defTabSz="1178160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нче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номерлы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“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Мозаика”балалар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бакчасы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” </a:t>
            </a:r>
          </a:p>
          <a:p>
            <a:pPr algn="ctr" defTabSz="1178160"/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үзидарәле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мәктәпкәчә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белем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бирү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учреждениесе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 defTabSz="1337329"/>
            <a:endParaRPr lang="ru-RU" sz="16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7869" y="2305562"/>
            <a:ext cx="7624619" cy="3675016"/>
          </a:xfrm>
          <a:prstGeom prst="rect">
            <a:avLst/>
          </a:prstGeom>
        </p:spPr>
        <p:txBody>
          <a:bodyPr wrap="square" lIns="103794" tIns="51897" rIns="103794" bIns="51897">
            <a:spAutoFit/>
          </a:bodyPr>
          <a:lstStyle/>
          <a:p>
            <a:pPr algn="ctr" defTabSz="1178160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1178160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32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КОНКУРСА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78160"/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ЛУЧШИЙ </a:t>
            </a:r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ПО ОБУЧЕНИЮ ОСНОВАМ БЕЗОПАСНОГО ПОВЕДЕНИЯ НА</a:t>
            </a:r>
          </a:p>
          <a:p>
            <a:pPr algn="ctr" defTabSz="1178160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ДОРОГАХ »</a:t>
            </a:r>
          </a:p>
          <a:p>
            <a:pPr algn="ctr" defTabSz="1178160"/>
            <a:endParaRPr lang="ru-RU" sz="16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78160"/>
            <a:endParaRPr lang="ru-RU" sz="16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78160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1178160"/>
            <a:r>
              <a:rPr lang="ru-RU" sz="16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ТЕАТРАЛИЗОВАННОЙ ДЕЯТЕЛЬНОСТИ  </a:t>
            </a:r>
          </a:p>
          <a:p>
            <a:pPr algn="ctr" defTabSz="1178160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ОБУЧЕНИИ ДЕТЕЙ БЕЗОПАСНОМУ </a:t>
            </a:r>
          </a:p>
          <a:p>
            <a:pPr algn="ctr" defTabSz="1178160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ПОВЕДЕНИЮ НА  ПРОЕЗЖЕЙ ЧАСТИ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75513" y="6618972"/>
            <a:ext cx="5292725" cy="714256"/>
          </a:xfrm>
          <a:prstGeom prst="rect">
            <a:avLst/>
          </a:prstGeom>
        </p:spPr>
        <p:txBody>
          <a:bodyPr lIns="103794" tIns="51897" rIns="103794" bIns="51897">
            <a:spAutoFit/>
          </a:bodyPr>
          <a:lstStyle/>
          <a:p>
            <a:pPr algn="ctr" defTabSz="1521079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Елена Александровна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Юзеева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21079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высшая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973" y1="13963" x2="55647" y2="16975"/>
                        <a14:backgroundMark x1="20329" y1="22656" x2="924" y2="55099"/>
                        <a14:backgroundMark x1="71869" y1="29021" x2="94456" y2="372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325283" y="1511286"/>
            <a:ext cx="3426855" cy="51402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86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10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" name="Рисунок 5" descr="C:\Users\Reanimator\AppData\Local\Microsoft\Windows\Temporary Internet Files\Content.Word\Screenshot_20231205-134039_WhatsApp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35225" y="122275"/>
            <a:ext cx="5061240" cy="7137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0084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10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288799" y="-566707"/>
            <a:ext cx="7195927" cy="87121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1021387" y="134472"/>
            <a:ext cx="4932318" cy="3771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23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10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7522" y="341197"/>
            <a:ext cx="3814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 ПОСОБИЯ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5552" y="2066317"/>
            <a:ext cx="3092140" cy="28842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0664" y="1208107"/>
            <a:ext cx="2781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049274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«УМНЫЙ СВЕТОФОР»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69" y="1600114"/>
            <a:ext cx="3252615" cy="292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683990" y="1097158"/>
            <a:ext cx="2768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049274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«ДОРОЖНЫЙ КУБИК»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Елена\Desktop\Светофорка фото\IMG_20180221_123508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1872" y="3825875"/>
            <a:ext cx="3737095" cy="35179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570993" y="2520657"/>
            <a:ext cx="53752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1049274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ПЛАТКОВЫЕ КУКЛЫ</a:t>
            </a:r>
          </a:p>
          <a:p>
            <a:pPr lvl="0" algn="ctr" defTabSz="1049274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«ЗЕБРИК»   «СВЕТОФОРКА»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67522" y="341197"/>
            <a:ext cx="3814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 ПОСОБИЯ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88" y="2518120"/>
            <a:ext cx="5249598" cy="39371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66" y="1143319"/>
            <a:ext cx="4652032" cy="62027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79876" y="1475825"/>
            <a:ext cx="258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КУКЛЫ БИ-БА-БО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962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5497" y="1253723"/>
            <a:ext cx="4514850" cy="6019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38433" y="1253723"/>
            <a:ext cx="4504399" cy="60058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97563" y="442566"/>
            <a:ext cx="3386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«СМАЙЛЫ-ОГОНЬКИ»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0138" y="442566"/>
            <a:ext cx="2957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«ЗНАКИ-ПОМОЩНИКИ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35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4401" y="729659"/>
            <a:ext cx="5035946" cy="6714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06886" y="2845760"/>
            <a:ext cx="5454650" cy="40909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20132" y="729659"/>
            <a:ext cx="5375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«ДОБРАЯ ДОРОГА ДЕТСТВА»</a:t>
            </a:r>
          </a:p>
          <a:p>
            <a:pPr lvl="0" algn="ctr"/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ИЗУЧЕНИЯ </a:t>
            </a:r>
          </a:p>
          <a:p>
            <a:pPr lvl="0"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ДОРОЖНОГО ДВИЖЕНИЯ </a:t>
            </a:r>
          </a:p>
          <a:p>
            <a:pPr lvl="0"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  <a:r>
              <a:rPr lang="ru-RU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4 - 7 ЛЕТ</a:t>
            </a:r>
          </a:p>
        </p:txBody>
      </p:sp>
    </p:spTree>
    <p:extLst>
      <p:ext uri="{BB962C8B-B14F-4D97-AF65-F5344CB8AC3E}">
        <p14:creationId xmlns="" xmlns:p14="http://schemas.microsoft.com/office/powerpoint/2010/main" val="55004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2510" y="961697"/>
            <a:ext cx="5096116" cy="5297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443273" y="2936238"/>
            <a:ext cx="5060850" cy="37956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9667" y="585485"/>
            <a:ext cx="5375275" cy="19682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i="1" dirty="0" smtClean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«ДОРОЖНЫЙ КВАДРАТ»</a:t>
            </a:r>
          </a:p>
          <a:p>
            <a:pPr lvl="0" algn="ctr">
              <a:lnSpc>
                <a:spcPct val="115000"/>
              </a:lnSpc>
            </a:pPr>
            <a:endParaRPr lang="ru-RU" sz="1600" b="1" i="1" dirty="0" smtClean="0">
              <a:solidFill>
                <a:srgbClr val="1F4E7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i="1" dirty="0" smtClean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600" b="1" i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РЕКОМЕНДОВАНА ДЛЯ ДЕТЕЙ</a:t>
            </a:r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i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СТАРШЕГО ДОШКОЛЬНОГО ВОЗРАСТА,</a:t>
            </a:r>
          </a:p>
          <a:p>
            <a:pPr lvl="0" algn="ctr">
              <a:lnSpc>
                <a:spcPct val="115000"/>
              </a:lnSpc>
            </a:pPr>
            <a:r>
              <a:rPr lang="ru-RU" sz="1600" b="1" i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ТАКЖЕ ДЛЯ ПЕДАГОГОВ И РОДИТЕЛЕЙ.</a:t>
            </a:r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398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78541" y="74315"/>
            <a:ext cx="25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ПО БДД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Reanimator\AppData\Local\Microsoft\Windows\Temporary Internet Files\Content.Word\20231116_093654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280" y="1476813"/>
            <a:ext cx="5669280" cy="442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Reanimator\AppData\Local\Microsoft\Windows\Temporary Internet Files\Content.Word\IMG-20231116-WA0031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96" y="717455"/>
            <a:ext cx="4233571" cy="2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65117" y="290571"/>
            <a:ext cx="1097375" cy="10364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08255" y="3825875"/>
            <a:ext cx="4543311" cy="34074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07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pic>
        <p:nvPicPr>
          <p:cNvPr id="3" name="Picture 4" descr="http://donschool.at.ua/emblema222.jpg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7536" y="293747"/>
            <a:ext cx="1395563" cy="1314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317536" y="2505182"/>
            <a:ext cx="4761735" cy="3776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807" y="3511366"/>
            <a:ext cx="5202624" cy="39019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72213" y="142501"/>
            <a:ext cx="392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ОТРЯДОМ ЮИД, гимназия №3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13" y="827215"/>
            <a:ext cx="3527689" cy="2645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85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pic>
        <p:nvPicPr>
          <p:cNvPr id="3" name="Picture 4" descr="http://donschool.at.ua/emblema222.jpg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7536" y="293747"/>
            <a:ext cx="1395563" cy="1314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53607" y="290397"/>
            <a:ext cx="25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ПО БДД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Reanimator\AppData\Local\Microsoft\Windows\Temporary Internet Files\Content.Word\Screenshot_20240206-205953_Gallery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1386" y="1729731"/>
            <a:ext cx="5143500" cy="5162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Reanimator\AppData\Local\Microsoft\Windows\Temporary Internet Files\Content.Word\Screenshot_20240206-205950_Gallery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0340" y="1041719"/>
            <a:ext cx="5143500" cy="5089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34853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7757" y="332979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37935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ВИЗИТНАЯ КАРТОЧКА ПЕДАГОГА ДОО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771438698"/>
              </p:ext>
            </p:extLst>
          </p:nvPr>
        </p:nvGraphicFramePr>
        <p:xfrm>
          <a:off x="83345" y="794644"/>
          <a:ext cx="10477301" cy="6523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9890833" y="6212633"/>
            <a:ext cx="777960" cy="8122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5050" y="7190943"/>
            <a:ext cx="503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4289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259080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912502" y="2092345"/>
            <a:ext cx="3237125" cy="4641103"/>
          </a:xfrm>
          <a:prstGeom prst="rect">
            <a:avLst/>
          </a:prstGeom>
        </p:spPr>
      </p:pic>
      <p:pic>
        <p:nvPicPr>
          <p:cNvPr id="7" name="Рисунок 6" descr="C:\Users\Reanimator\AppData\Local\Microsoft\Windows\Temporary Internet Files\Content.Word\Screenshot_20231101-203657_Samsung Internet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75466" y="2685010"/>
            <a:ext cx="3232268" cy="4641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Reanimator\AppData\Local\Microsoft\Windows\Temporary Internet Files\Content.Word\Screenshot_20231101-203622_Samsung Internet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6702" y="979085"/>
            <a:ext cx="3429962" cy="4641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222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259080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ДОСТИЖЕНИЯ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Reanimator\AppData\Local\Microsoft\Windows\Temporary Internet Files\Content.Word\Screenshot_20240206-193634_VK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888" y="973677"/>
            <a:ext cx="3330979" cy="387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Reanimator\AppData\Local\Microsoft\Windows\Temporary Internet Files\Content.Word\Screenshot_20240206-193653_VK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6795" y="2690558"/>
            <a:ext cx="3724168" cy="475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7340963" y="973677"/>
            <a:ext cx="3301274" cy="4237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49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259080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ДОСТИЖЕНИЯ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197484" y="979086"/>
            <a:ext cx="4660266" cy="63475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5375275" y="795868"/>
            <a:ext cx="4716992" cy="66373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670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259080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ДОСТИЖЕНИЯ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16763" y="804107"/>
            <a:ext cx="3494634" cy="6691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485" y="1099327"/>
            <a:ext cx="5763344" cy="43225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525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259080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ДОСТИЖЕНИЯ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801196" y="1861824"/>
            <a:ext cx="6195398" cy="4193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8433" y="1060588"/>
            <a:ext cx="4488504" cy="6178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77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3806" y="173465"/>
            <a:ext cx="9724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</a:rPr>
              <a:t>МЕТОДИКА ПРОВЕДЕНИЯ МОНИТОРИНГА  СФОРМИРОВАННОСТИ ГОТОВНОСТИ К СОБЛЮДЕНИЮ ПРАВИЛ БЕЗОПАСНОГО ПОВЕДЕНИЯ НА ДОРОГЕ ДЕТЕЙ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/>
              </a:rPr>
              <a:t>(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/>
              </a:rPr>
              <a:t>Куленева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/>
              </a:rPr>
              <a:t> О.В.,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/>
              </a:rPr>
              <a:t>Насрутдинова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/>
              </a:rPr>
              <a:t> Г.Х., </a:t>
            </a:r>
            <a:r>
              <a:rPr lang="ru-RU" sz="2400" b="1" kern="0" dirty="0" err="1" smtClean="0">
                <a:solidFill>
                  <a:srgbClr val="002060"/>
                </a:solidFill>
                <a:latin typeface="Times New Roman"/>
              </a:rPr>
              <a:t>Ярусова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/>
              </a:rPr>
              <a:t> Е.А.)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</a:rPr>
              <a:t> 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674499" y="2167845"/>
            <a:ext cx="3211257" cy="4601855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/>
        </p:nvGraphicFramePr>
        <p:xfrm>
          <a:off x="4017196" y="3298005"/>
          <a:ext cx="6455685" cy="3647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70314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740"/>
            <a:ext cx="10754276" cy="75779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5050" y="7190943"/>
            <a:ext cx="503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23497" y="-901776"/>
            <a:ext cx="6503555" cy="9681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6532" y="207270"/>
            <a:ext cx="7143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6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9758" y="1235516"/>
            <a:ext cx="5053346" cy="37926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98" y="3033961"/>
            <a:ext cx="5164203" cy="387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159758" y="6549652"/>
            <a:ext cx="1557719" cy="8159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76863" y="1564874"/>
            <a:ext cx="53752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В НАШЕЙ ГРУППЕ ЛЮБИМОЕ МЕСТО-</a:t>
            </a:r>
          </a:p>
          <a:p>
            <a:pPr algn="ctr" eaLnBrk="0" fontAlgn="base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ДОРОЖНЫХ НАУК РАСПИСНОЙ УГОЛОК.</a:t>
            </a:r>
          </a:p>
          <a:p>
            <a:pPr algn="ctr" eaLnBrk="0" fontAlgn="base" hangingPunct="0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138" y="5621998"/>
            <a:ext cx="53752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В НАШЕЙ ГРУППЕ ЛЮБИМОЕ МЕСТО-</a:t>
            </a:r>
          </a:p>
          <a:p>
            <a:pPr algn="ctr" eaLnBrk="0" fontAlgn="base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ДОРОЖНЫХ НАУК РАСПИСНОЙ УГОЛОК.</a:t>
            </a:r>
          </a:p>
          <a:p>
            <a:pPr algn="ctr" eaLnBrk="0" fontAlgn="base" hangingPunct="0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7263" y="465119"/>
            <a:ext cx="7111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«ДЕТЯМ ЗНАТЬ ПОЛОЖЕНО» - УГОЛОК БДД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198380" y="71758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</a:rPr>
              <a:t>4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76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66779" y="1887663"/>
            <a:ext cx="5067731" cy="38033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431067" y="3127705"/>
            <a:ext cx="4992427" cy="37468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166779" y="6466614"/>
            <a:ext cx="1557719" cy="81594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560925" y="818971"/>
            <a:ext cx="50613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200000"/>
              </a:lnSpc>
              <a:tabLst>
                <a:tab pos="78105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МНОГО ЕСТЬ ДОРОЖНЫХ ЗНАКОВ</a:t>
            </a:r>
          </a:p>
          <a:p>
            <a:pPr algn="ctr" fontAlgn="base">
              <a:lnSpc>
                <a:spcPct val="200000"/>
              </a:lnSpc>
              <a:tabLst>
                <a:tab pos="78105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ЭТИ ЗНАКИ НУЖНО ЗНАТЬ</a:t>
            </a:r>
          </a:p>
          <a:p>
            <a:pPr algn="ctr" fontAlgn="base">
              <a:lnSpc>
                <a:spcPct val="200000"/>
              </a:lnSpc>
              <a:tabLst>
                <a:tab pos="78105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ЧТОБЫ ПРАВИЛ НА ДОРОГЕ</a:t>
            </a:r>
          </a:p>
          <a:p>
            <a:pPr algn="ctr" fontAlgn="base">
              <a:lnSpc>
                <a:spcPct val="200000"/>
              </a:lnSpc>
              <a:tabLst>
                <a:tab pos="78105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НИКОГДА НЕ НАРУШАТЬ.</a:t>
            </a:r>
          </a:p>
          <a:p>
            <a:pPr algn="ctr">
              <a:lnSpc>
                <a:spcPct val="200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79" y="254910"/>
            <a:ext cx="3311630" cy="16327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121808" y="720939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</a:rPr>
              <a:t>5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363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6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154" y="433429"/>
            <a:ext cx="10536984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Формирование и развитие умений и навыков безопасного поведения, превращение их в устойчивые привычки </a:t>
            </a:r>
            <a:r>
              <a:rPr lang="tt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является</a:t>
            </a:r>
          </a:p>
          <a:p>
            <a:pPr algn="just">
              <a:spcAft>
                <a:spcPts val="0"/>
              </a:spcAft>
            </a:pPr>
            <a:r>
              <a:rPr lang="tt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достаточно сложным, длительным  процессом, требующим применение новых форм и методов обучения.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построении системы работы по изучению дошкольниками Правил дорожного движения следует иметь в виду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аспекта взаимодействия с транспортной системой города: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пешеход;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пассажир городского транспорта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В связи с этим работа по воспитанию навыков безопасного поведения детей на улицах ни в коем случае не должна быть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одноразовой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акцией. Ее нужно проводить планомерно и систематически. Она должна охватывать все виды деятельности с тем,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полученные знания ребенок пропускал через продуктивную деятельность и затем реализовал в играх и повседневной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пределами детского сада.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В рамках реализации методической темы «Использование театрализованной деятельности в обучении детей безопасному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поведению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дорогах» разработан и реализован проект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b="1" spc="300" dirty="0">
                <a:solidFill>
                  <a:srgbClr val="C00000"/>
                </a:solidFill>
                <a:latin typeface="Times New Roman" panose="02020603050405020304" pitchFamily="18" charset="0"/>
              </a:rPr>
              <a:t>«ПО СТУПЕНЬКАМ</a:t>
            </a:r>
            <a:r>
              <a:rPr lang="ru-RU" sz="1400" b="1" spc="300" dirty="0">
                <a:solidFill>
                  <a:srgbClr val="C00000"/>
                </a:solidFill>
                <a:latin typeface="Times New Roman" panose="02020603050405020304" pitchFamily="18" charset="0"/>
              </a:rPr>
              <a:t> ДОРОЖНЫХ </a:t>
            </a:r>
            <a:r>
              <a:rPr lang="ru-RU" sz="1400" b="1" spc="3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НАУК»</a:t>
            </a:r>
            <a:r>
              <a:rPr lang="ru-RU" sz="1400" b="1" spc="300" dirty="0" err="1">
                <a:latin typeface="Times New Roman" panose="02020603050405020304" pitchFamily="18" charset="0"/>
              </a:rPr>
              <a:t>,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который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позволил мне вместе со своими воспитанниками шагнуть 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безопасный мир дорожного движения.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проект представлен в виде модели - 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ЛЕСЕНКА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464800025"/>
              </p:ext>
            </p:extLst>
          </p:nvPr>
        </p:nvGraphicFramePr>
        <p:xfrm>
          <a:off x="654367" y="4605740"/>
          <a:ext cx="9441815" cy="2338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28703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7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20294608"/>
              </p:ext>
            </p:extLst>
          </p:nvPr>
        </p:nvGraphicFramePr>
        <p:xfrm>
          <a:off x="524192" y="393028"/>
          <a:ext cx="9702165" cy="2059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629240211"/>
              </p:ext>
            </p:extLst>
          </p:nvPr>
        </p:nvGraphicFramePr>
        <p:xfrm>
          <a:off x="803952" y="2831783"/>
          <a:ext cx="9142095" cy="191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2896566190"/>
              </p:ext>
            </p:extLst>
          </p:nvPr>
        </p:nvGraphicFramePr>
        <p:xfrm>
          <a:off x="565097" y="5122813"/>
          <a:ext cx="9249410" cy="2136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="" xmlns:p14="http://schemas.microsoft.com/office/powerpoint/2010/main" val="103468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8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728051373"/>
              </p:ext>
            </p:extLst>
          </p:nvPr>
        </p:nvGraphicFramePr>
        <p:xfrm>
          <a:off x="496094" y="357822"/>
          <a:ext cx="9251950" cy="2291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трелка вверх 5"/>
          <p:cNvSpPr/>
          <p:nvPr/>
        </p:nvSpPr>
        <p:spPr>
          <a:xfrm>
            <a:off x="9568542" y="305540"/>
            <a:ext cx="907965" cy="194286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863967787"/>
              </p:ext>
            </p:extLst>
          </p:nvPr>
        </p:nvGraphicFramePr>
        <p:xfrm>
          <a:off x="808080" y="3186560"/>
          <a:ext cx="9133840" cy="2950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288968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138" y="740"/>
            <a:ext cx="10754276" cy="7577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42832" y="707492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prstClr val="black"/>
                </a:solidFill>
              </a:rPr>
              <a:t>10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5451" y="307331"/>
            <a:ext cx="2459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8678" y="909673"/>
            <a:ext cx="8923338" cy="6528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683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853</Words>
  <Application>Microsoft Office PowerPoint</Application>
  <PresentationFormat>Произвольный</PresentationFormat>
  <Paragraphs>163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1_Тема Office</vt:lpstr>
      <vt:lpstr>2_Тема Office</vt:lpstr>
      <vt:lpstr>3_Тема Office</vt:lpstr>
      <vt:lpstr>4_Тема Office</vt:lpstr>
      <vt:lpstr>Тема Office</vt:lpstr>
      <vt:lpstr>5_Тема Office</vt:lpstr>
      <vt:lpstr>6_Тема Office</vt:lpstr>
      <vt:lpstr>7_Тема Office</vt:lpstr>
      <vt:lpstr>8_Тема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</dc:creator>
  <cp:lastModifiedBy>Юлия Поздеева</cp:lastModifiedBy>
  <cp:revision>40</cp:revision>
  <dcterms:created xsi:type="dcterms:W3CDTF">2024-02-24T16:25:11Z</dcterms:created>
  <dcterms:modified xsi:type="dcterms:W3CDTF">2025-03-28T08:25:22Z</dcterms:modified>
</cp:coreProperties>
</file>